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0" r:id="rId1"/>
  </p:sldMasterIdLst>
  <p:notesMasterIdLst>
    <p:notesMasterId r:id="rId79"/>
  </p:notesMasterIdLst>
  <p:sldIdLst>
    <p:sldId id="256" r:id="rId2"/>
    <p:sldId id="535" r:id="rId3"/>
    <p:sldId id="536" r:id="rId4"/>
    <p:sldId id="537" r:id="rId5"/>
    <p:sldId id="538" r:id="rId6"/>
    <p:sldId id="539" r:id="rId7"/>
    <p:sldId id="540" r:id="rId8"/>
    <p:sldId id="541" r:id="rId9"/>
    <p:sldId id="542" r:id="rId10"/>
    <p:sldId id="543" r:id="rId11"/>
    <p:sldId id="544" r:id="rId12"/>
    <p:sldId id="545" r:id="rId13"/>
    <p:sldId id="546" r:id="rId14"/>
    <p:sldId id="547" r:id="rId15"/>
    <p:sldId id="548" r:id="rId16"/>
    <p:sldId id="549" r:id="rId17"/>
    <p:sldId id="550" r:id="rId18"/>
    <p:sldId id="551" r:id="rId19"/>
    <p:sldId id="552" r:id="rId20"/>
    <p:sldId id="553" r:id="rId21"/>
    <p:sldId id="554" r:id="rId22"/>
    <p:sldId id="555" r:id="rId23"/>
    <p:sldId id="556" r:id="rId24"/>
    <p:sldId id="557" r:id="rId25"/>
    <p:sldId id="558" r:id="rId26"/>
    <p:sldId id="559" r:id="rId27"/>
    <p:sldId id="560" r:id="rId28"/>
    <p:sldId id="561" r:id="rId29"/>
    <p:sldId id="562" r:id="rId30"/>
    <p:sldId id="563" r:id="rId31"/>
    <p:sldId id="564" r:id="rId32"/>
    <p:sldId id="565" r:id="rId33"/>
    <p:sldId id="566" r:id="rId34"/>
    <p:sldId id="567" r:id="rId35"/>
    <p:sldId id="568" r:id="rId36"/>
    <p:sldId id="569" r:id="rId37"/>
    <p:sldId id="570" r:id="rId38"/>
    <p:sldId id="571" r:id="rId39"/>
    <p:sldId id="572" r:id="rId40"/>
    <p:sldId id="573" r:id="rId41"/>
    <p:sldId id="574" r:id="rId42"/>
    <p:sldId id="575" r:id="rId43"/>
    <p:sldId id="576" r:id="rId44"/>
    <p:sldId id="577" r:id="rId45"/>
    <p:sldId id="578" r:id="rId46"/>
    <p:sldId id="579" r:id="rId47"/>
    <p:sldId id="580" r:id="rId48"/>
    <p:sldId id="581" r:id="rId49"/>
    <p:sldId id="582" r:id="rId50"/>
    <p:sldId id="583" r:id="rId51"/>
    <p:sldId id="584" r:id="rId52"/>
    <p:sldId id="585" r:id="rId53"/>
    <p:sldId id="586" r:id="rId54"/>
    <p:sldId id="587" r:id="rId55"/>
    <p:sldId id="588" r:id="rId56"/>
    <p:sldId id="589" r:id="rId57"/>
    <p:sldId id="590" r:id="rId58"/>
    <p:sldId id="591" r:id="rId59"/>
    <p:sldId id="592" r:id="rId60"/>
    <p:sldId id="593" r:id="rId61"/>
    <p:sldId id="594" r:id="rId62"/>
    <p:sldId id="595" r:id="rId63"/>
    <p:sldId id="596" r:id="rId64"/>
    <p:sldId id="597" r:id="rId65"/>
    <p:sldId id="598" r:id="rId66"/>
    <p:sldId id="599" r:id="rId67"/>
    <p:sldId id="600" r:id="rId68"/>
    <p:sldId id="601" r:id="rId69"/>
    <p:sldId id="602" r:id="rId70"/>
    <p:sldId id="603" r:id="rId71"/>
    <p:sldId id="604" r:id="rId72"/>
    <p:sldId id="605" r:id="rId73"/>
    <p:sldId id="606" r:id="rId74"/>
    <p:sldId id="607" r:id="rId75"/>
    <p:sldId id="608" r:id="rId76"/>
    <p:sldId id="609" r:id="rId77"/>
    <p:sldId id="610" r:id="rId7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CC"/>
    <a:srgbClr val="0000FF"/>
    <a:srgbClr val="DECD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68" autoAdjust="0"/>
    <p:restoredTop sz="90603" autoAdjust="0"/>
  </p:normalViewPr>
  <p:slideViewPr>
    <p:cSldViewPr>
      <p:cViewPr>
        <p:scale>
          <a:sx n="60" d="100"/>
          <a:sy n="60" d="100"/>
        </p:scale>
        <p:origin x="-1194" y="-228"/>
      </p:cViewPr>
      <p:guideLst>
        <p:guide orient="horz" pos="1008"/>
        <p:guide pos="288"/>
        <p:guide pos="5424"/>
        <p:guide pos="300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3" d="100"/>
          <a:sy n="103" d="100"/>
        </p:scale>
        <p:origin x="-257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mn-ea"/>
                <a:cs typeface="+mn-cs"/>
              </a:defRPr>
            </a:lvl1pPr>
          </a:lstStyle>
          <a:p>
            <a:pPr>
              <a:defRPr/>
            </a:pPr>
            <a:fld id="{55E7B7C3-1AA1-4051-9F57-4061A42424A6}" type="datetimeFigureOut">
              <a:rPr lang="en-US"/>
              <a:pPr>
                <a:defRPr/>
              </a:pPr>
              <a:t>9/2/2011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mn-ea"/>
                <a:cs typeface="+mn-cs"/>
              </a:defRPr>
            </a:lvl1pPr>
          </a:lstStyle>
          <a:p>
            <a:pPr>
              <a:defRPr/>
            </a:pPr>
            <a:fld id="{CA67E0AA-BC9B-4C49-8615-2B612821B26B}" type="slidenum">
              <a:rPr lang="en-US"/>
              <a:pPr>
                <a:defRPr/>
              </a:pPr>
              <a:t>‹#›</a:t>
            </a:fld>
            <a:endParaRPr lang="en-US" dirty="0"/>
          </a:p>
        </p:txBody>
      </p:sp>
    </p:spTree>
    <p:extLst>
      <p:ext uri="{BB962C8B-B14F-4D97-AF65-F5344CB8AC3E}">
        <p14:creationId xmlns:p14="http://schemas.microsoft.com/office/powerpoint/2010/main" val="32884705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a:lstStyle/>
          <a:p>
            <a:pPr eaLnBrk="1" hangingPunct="1">
              <a:spcBef>
                <a:spcPct val="0"/>
              </a:spcBef>
            </a:pPr>
            <a:endParaRPr lang="en-US" dirty="0"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CDF79BC-A29A-4233-94BE-DB8C16CA875F}" type="slidenum">
              <a:rPr lang="en-US" smtClean="0">
                <a:ea typeface="ＭＳ Ｐゴシック" charset="-128"/>
                <a:cs typeface="ＭＳ Ｐゴシック" charset="-128"/>
              </a:rPr>
              <a:pPr/>
              <a:t>1</a:t>
            </a:fld>
            <a:endParaRPr lang="en-US" dirty="0" smtClean="0">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10</a:t>
            </a:fld>
            <a:endParaRPr lang="en-US" dirty="0" smtClean="0">
              <a:ea typeface="ＭＳ Ｐゴシック" charset="-128"/>
              <a:cs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11</a:t>
            </a:fld>
            <a:endParaRPr lang="en-US" dirty="0" smtClean="0">
              <a:ea typeface="ＭＳ Ｐゴシック" charset="-128"/>
              <a:cs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12</a:t>
            </a:fld>
            <a:endParaRPr lang="en-US" dirty="0" smtClean="0">
              <a:ea typeface="ＭＳ Ｐゴシック" charset="-128"/>
              <a:cs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13</a:t>
            </a:fld>
            <a:endParaRPr lang="en-US" dirty="0" smtClean="0">
              <a:ea typeface="ＭＳ Ｐゴシック" charset="-128"/>
              <a:cs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14</a:t>
            </a:fld>
            <a:endParaRPr lang="en-US" dirty="0" smtClean="0">
              <a:ea typeface="ＭＳ Ｐゴシック" charset="-128"/>
              <a:cs typeface="ＭＳ Ｐゴシック"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15</a:t>
            </a:fld>
            <a:endParaRPr lang="en-US" dirty="0" smtClean="0">
              <a:ea typeface="ＭＳ Ｐゴシック" charset="-128"/>
              <a:cs typeface="ＭＳ Ｐゴシック"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16</a:t>
            </a:fld>
            <a:endParaRPr lang="en-US" dirty="0" smtClean="0">
              <a:ea typeface="ＭＳ Ｐゴシック" charset="-128"/>
              <a:cs typeface="ＭＳ Ｐゴシック"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17</a:t>
            </a:fld>
            <a:endParaRPr lang="en-US" dirty="0" smtClean="0">
              <a:ea typeface="ＭＳ Ｐゴシック" charset="-128"/>
              <a:cs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18</a:t>
            </a:fld>
            <a:endParaRPr lang="en-US" dirty="0" smtClean="0">
              <a:ea typeface="ＭＳ Ｐゴシック" charset="-128"/>
              <a:cs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19</a:t>
            </a:fld>
            <a:endParaRPr lang="en-US" dirty="0" smtClean="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a:t>
            </a:fld>
            <a:endParaRPr lang="en-US" dirty="0" smtClean="0">
              <a:ea typeface="ＭＳ Ｐゴシック" charset="-128"/>
              <a:cs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20</a:t>
            </a:fld>
            <a:endParaRPr lang="en-US" dirty="0" smtClean="0">
              <a:ea typeface="ＭＳ Ｐゴシック" charset="-128"/>
              <a:cs typeface="ＭＳ Ｐゴシック"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21</a:t>
            </a:fld>
            <a:endParaRPr lang="en-US" dirty="0" smtClean="0">
              <a:ea typeface="ＭＳ Ｐゴシック" charset="-128"/>
              <a:cs typeface="ＭＳ Ｐゴシック"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22</a:t>
            </a:fld>
            <a:endParaRPr lang="en-US" dirty="0" smtClean="0">
              <a:ea typeface="ＭＳ Ｐゴシック" charset="-128"/>
              <a:cs typeface="ＭＳ Ｐゴシック"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23</a:t>
            </a:fld>
            <a:endParaRPr lang="en-US" dirty="0" smtClean="0">
              <a:ea typeface="ＭＳ Ｐゴシック" charset="-128"/>
              <a:cs typeface="ＭＳ Ｐゴシック"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24</a:t>
            </a:fld>
            <a:endParaRPr lang="en-US" dirty="0" smtClean="0">
              <a:ea typeface="ＭＳ Ｐゴシック" charset="-128"/>
              <a:cs typeface="ＭＳ Ｐゴシック"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25</a:t>
            </a:fld>
            <a:endParaRPr lang="en-US" dirty="0" smtClean="0">
              <a:ea typeface="ＭＳ Ｐゴシック" charset="-128"/>
              <a:cs typeface="ＭＳ Ｐゴシック"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26</a:t>
            </a:fld>
            <a:endParaRPr lang="en-US" dirty="0" smtClean="0">
              <a:ea typeface="ＭＳ Ｐゴシック" charset="-128"/>
              <a:cs typeface="ＭＳ Ｐゴシック"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27</a:t>
            </a:fld>
            <a:endParaRPr lang="en-US" dirty="0" smtClean="0">
              <a:ea typeface="ＭＳ Ｐゴシック" charset="-128"/>
              <a:cs typeface="ＭＳ Ｐゴシック"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28</a:t>
            </a:fld>
            <a:endParaRPr lang="en-US" dirty="0" smtClean="0">
              <a:ea typeface="ＭＳ Ｐゴシック" charset="-128"/>
              <a:cs typeface="ＭＳ Ｐゴシック"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r>
              <a:rPr lang="en-US" sz="1200" b="1" dirty="0" smtClean="0"/>
              <a:t>Take Note: </a:t>
            </a:r>
            <a:r>
              <a:rPr lang="en-US" sz="1200" dirty="0" smtClean="0"/>
              <a:t>Click the Show/Hide button to view page breaks and section breaks for editing purposes.</a:t>
            </a:r>
          </a:p>
          <a:p>
            <a:r>
              <a:rPr lang="en-US" sz="1200" b="1" dirty="0" smtClean="0"/>
              <a:t>Another Way: </a:t>
            </a:r>
            <a:r>
              <a:rPr lang="en-US" sz="1200" dirty="0" smtClean="0"/>
              <a:t>You can also insert a manual page break by pressing Ctrl+Enter.</a:t>
            </a:r>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29</a:t>
            </a:fld>
            <a:endParaRPr lang="en-US" dirty="0" smtClean="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a:t>
            </a:fld>
            <a:endParaRPr lang="en-US" dirty="0" smtClean="0">
              <a:ea typeface="ＭＳ Ｐゴシック" charset="-128"/>
              <a:cs typeface="ＭＳ Ｐゴシック"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30</a:t>
            </a:fld>
            <a:endParaRPr lang="en-US" dirty="0" smtClean="0">
              <a:ea typeface="ＭＳ Ｐゴシック" charset="-128"/>
              <a:cs typeface="ＭＳ Ｐゴシック"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31</a:t>
            </a:fld>
            <a:endParaRPr lang="en-US" dirty="0" smtClean="0">
              <a:ea typeface="ＭＳ Ｐゴシック" charset="-128"/>
              <a:cs typeface="ＭＳ Ｐゴシック"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32</a:t>
            </a:fld>
            <a:endParaRPr lang="en-US" dirty="0" smtClean="0">
              <a:ea typeface="ＭＳ Ｐゴシック" charset="-128"/>
              <a:cs typeface="ＭＳ Ｐゴシック"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33</a:t>
            </a:fld>
            <a:endParaRPr lang="en-US" dirty="0" smtClean="0">
              <a:ea typeface="ＭＳ Ｐゴシック" charset="-128"/>
              <a:cs typeface="ＭＳ Ｐゴシック"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34</a:t>
            </a:fld>
            <a:endParaRPr lang="en-US" dirty="0" smtClean="0">
              <a:ea typeface="ＭＳ Ｐゴシック" charset="-128"/>
              <a:cs typeface="ＭＳ Ｐゴシック"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35</a:t>
            </a:fld>
            <a:endParaRPr lang="en-US" dirty="0" smtClean="0">
              <a:ea typeface="ＭＳ Ｐゴシック" charset="-128"/>
              <a:cs typeface="ＭＳ Ｐゴシック"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36</a:t>
            </a:fld>
            <a:endParaRPr lang="en-US" dirty="0" smtClean="0">
              <a:ea typeface="ＭＳ Ｐゴシック" charset="-128"/>
              <a:cs typeface="ＭＳ Ｐゴシック"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37</a:t>
            </a:fld>
            <a:endParaRPr lang="en-US" dirty="0" smtClean="0">
              <a:ea typeface="ＭＳ Ｐゴシック" charset="-128"/>
              <a:cs typeface="ＭＳ Ｐゴシック"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38</a:t>
            </a:fld>
            <a:endParaRPr lang="en-US" dirty="0" smtClean="0">
              <a:ea typeface="ＭＳ Ｐゴシック" charset="-128"/>
              <a:cs typeface="ＭＳ Ｐゴシック"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r>
              <a:rPr lang="en-US" sz="1200" b="1" dirty="0" smtClean="0"/>
              <a:t>Take Note: </a:t>
            </a:r>
            <a:r>
              <a:rPr lang="en-US" sz="1200" dirty="0" smtClean="0"/>
              <a:t>Remember that when you delete a section break, you remove the section formatting as well.</a:t>
            </a:r>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39</a:t>
            </a:fld>
            <a:endParaRPr lang="en-US" dirty="0" smtClean="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a:t>
            </a:fld>
            <a:endParaRPr lang="en-US" dirty="0" smtClean="0">
              <a:ea typeface="ＭＳ Ｐゴシック" charset="-128"/>
              <a:cs typeface="ＭＳ Ｐゴシック"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40</a:t>
            </a:fld>
            <a:endParaRPr lang="en-US" dirty="0" smtClean="0">
              <a:ea typeface="ＭＳ Ｐゴシック" charset="-128"/>
              <a:cs typeface="ＭＳ Ｐゴシック"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41</a:t>
            </a:fld>
            <a:endParaRPr lang="en-US" dirty="0" smtClean="0">
              <a:ea typeface="ＭＳ Ｐゴシック" charset="-128"/>
              <a:cs typeface="ＭＳ Ｐゴシック"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42</a:t>
            </a:fld>
            <a:endParaRPr lang="en-US" dirty="0" smtClean="0">
              <a:ea typeface="ＭＳ Ｐゴシック" charset="-128"/>
              <a:cs typeface="ＭＳ Ｐゴシック" charset="-128"/>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43</a:t>
            </a:fld>
            <a:endParaRPr lang="en-US" dirty="0" smtClean="0">
              <a:ea typeface="ＭＳ Ｐゴシック" charset="-128"/>
              <a:cs typeface="ＭＳ Ｐゴシック"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44</a:t>
            </a:fld>
            <a:endParaRPr lang="en-US" dirty="0" smtClean="0">
              <a:ea typeface="ＭＳ Ｐゴシック" charset="-128"/>
              <a:cs typeface="ＭＳ Ｐゴシック" charset="-128"/>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r>
              <a:rPr lang="en-US" sz="1200" b="1" dirty="0" smtClean="0"/>
              <a:t>Take Note: </a:t>
            </a:r>
            <a:r>
              <a:rPr lang="en-US" sz="1200" dirty="0" smtClean="0"/>
              <a:t>To reduce the number of hyphens in your document, make the hyphenation zone wider. To reduce the raggedness of the right margin, make the hyphenation zone narrower.</a:t>
            </a:r>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45</a:t>
            </a:fld>
            <a:endParaRPr lang="en-US" dirty="0" smtClean="0">
              <a:ea typeface="ＭＳ Ｐゴシック" charset="-128"/>
              <a:cs typeface="ＭＳ Ｐゴシック"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46</a:t>
            </a:fld>
            <a:endParaRPr lang="en-US" dirty="0" smtClean="0">
              <a:ea typeface="ＭＳ Ｐゴシック" charset="-128"/>
              <a:cs typeface="ＭＳ Ｐゴシック"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47</a:t>
            </a:fld>
            <a:endParaRPr lang="en-US" dirty="0" smtClean="0">
              <a:ea typeface="ＭＳ Ｐゴシック" charset="-128"/>
              <a:cs typeface="ＭＳ Ｐゴシック" charset="-128"/>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r>
              <a:rPr lang="en-US" sz="1200" b="1" dirty="0" smtClean="0"/>
              <a:t>Another Way:</a:t>
            </a:r>
          </a:p>
          <a:p>
            <a:r>
              <a:rPr lang="en-US" sz="1200" dirty="0" smtClean="0"/>
              <a:t>Using the shortcut keys Ctrl+Shift+Space is a quick way to insert a nonbreaking space</a:t>
            </a:r>
          </a:p>
          <a:p>
            <a:r>
              <a:rPr lang="en-US" sz="1200" b="1" dirty="0" smtClean="0"/>
              <a:t>Troubleshooting</a:t>
            </a:r>
          </a:p>
          <a:p>
            <a:r>
              <a:rPr lang="en-US" sz="1200" dirty="0" smtClean="0"/>
              <a:t>To keep text together, you must select all spaces between words and insert the nonbreaking space option in the Symbol dialog box.</a:t>
            </a:r>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48</a:t>
            </a:fld>
            <a:endParaRPr lang="en-US" dirty="0" smtClean="0">
              <a:ea typeface="ＭＳ Ｐゴシック" charset="-128"/>
              <a:cs typeface="ＭＳ Ｐゴシック" charset="-128"/>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49</a:t>
            </a:fld>
            <a:endParaRPr lang="en-US" dirty="0" smtClean="0">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a:t>
            </a:fld>
            <a:endParaRPr lang="en-US" dirty="0" smtClean="0">
              <a:ea typeface="ＭＳ Ｐゴシック" charset="-128"/>
              <a:cs typeface="ＭＳ Ｐゴシック" charset="-128"/>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50</a:t>
            </a:fld>
            <a:endParaRPr lang="en-US" dirty="0" smtClean="0">
              <a:ea typeface="ＭＳ Ｐゴシック" charset="-128"/>
              <a:cs typeface="ＭＳ Ｐゴシック" charset="-128"/>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51</a:t>
            </a:fld>
            <a:endParaRPr lang="en-US" dirty="0" smtClean="0">
              <a:ea typeface="ＭＳ Ｐゴシック" charset="-128"/>
              <a:cs typeface="ＭＳ Ｐゴシック" charset="-128"/>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r>
              <a:rPr lang="en-US" sz="1200" b="1" dirty="0" smtClean="0"/>
              <a:t>Another Way: </a:t>
            </a:r>
            <a:r>
              <a:rPr lang="en-US" sz="1200" dirty="0" smtClean="0"/>
              <a:t>The Paragraph dialog box can be opened in the Page Layout tab, Paragraph group.</a:t>
            </a:r>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52</a:t>
            </a:fld>
            <a:endParaRPr lang="en-US" dirty="0" smtClean="0">
              <a:ea typeface="ＭＳ Ｐゴシック" charset="-128"/>
              <a:cs typeface="ＭＳ Ｐゴシック" charset="-128"/>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53</a:t>
            </a:fld>
            <a:endParaRPr lang="en-US" dirty="0" smtClean="0">
              <a:ea typeface="ＭＳ Ｐゴシック" charset="-128"/>
              <a:cs typeface="ＭＳ Ｐゴシック" charset="-128"/>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54</a:t>
            </a:fld>
            <a:endParaRPr lang="en-US" dirty="0" smtClean="0">
              <a:ea typeface="ＭＳ Ｐゴシック" charset="-128"/>
              <a:cs typeface="ＭＳ Ｐゴシック" charset="-128"/>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55</a:t>
            </a:fld>
            <a:endParaRPr lang="en-US" dirty="0" smtClean="0">
              <a:ea typeface="ＭＳ Ｐゴシック" charset="-128"/>
              <a:cs typeface="ＭＳ Ｐゴシック" charset="-128"/>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56</a:t>
            </a:fld>
            <a:endParaRPr lang="en-US" dirty="0" smtClean="0">
              <a:ea typeface="ＭＳ Ｐゴシック" charset="-128"/>
              <a:cs typeface="ＭＳ Ｐゴシック" charset="-128"/>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57</a:t>
            </a:fld>
            <a:endParaRPr lang="en-US" dirty="0" smtClean="0">
              <a:ea typeface="ＭＳ Ｐゴシック" charset="-128"/>
              <a:cs typeface="ＭＳ Ｐゴシック" charset="-128"/>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58</a:t>
            </a:fld>
            <a:endParaRPr lang="en-US" dirty="0" smtClean="0">
              <a:ea typeface="ＭＳ Ｐゴシック" charset="-128"/>
              <a:cs typeface="ＭＳ Ｐゴシック" charset="-128"/>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59</a:t>
            </a:fld>
            <a:endParaRPr lang="en-US" dirty="0" smtClean="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6</a:t>
            </a:fld>
            <a:endParaRPr lang="en-US" dirty="0" smtClean="0">
              <a:ea typeface="ＭＳ Ｐゴシック" charset="-128"/>
              <a:cs typeface="ＭＳ Ｐゴシック" charset="-128"/>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60</a:t>
            </a:fld>
            <a:endParaRPr lang="en-US" dirty="0" smtClean="0">
              <a:ea typeface="ＭＳ Ｐゴシック" charset="-128"/>
              <a:cs typeface="ＭＳ Ｐゴシック" charset="-128"/>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61</a:t>
            </a:fld>
            <a:endParaRPr lang="en-US" dirty="0" smtClean="0">
              <a:ea typeface="ＭＳ Ｐゴシック" charset="-128"/>
              <a:cs typeface="ＭＳ Ｐゴシック" charset="-128"/>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r>
              <a:rPr lang="en-US" sz="1200" b="1" dirty="0" smtClean="0"/>
              <a:t>Troubleshooting: </a:t>
            </a:r>
            <a:r>
              <a:rPr lang="en-US" sz="1200" dirty="0" smtClean="0"/>
              <a:t>When formatting existing text into columns, avoid selecting the document’s title heading if you wish to keep it as a single column.</a:t>
            </a:r>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62</a:t>
            </a:fld>
            <a:endParaRPr lang="en-US" dirty="0" smtClean="0">
              <a:ea typeface="ＭＳ Ｐゴシック" charset="-128"/>
              <a:cs typeface="ＭＳ Ｐゴシック" charset="-128"/>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63</a:t>
            </a:fld>
            <a:endParaRPr lang="en-US" dirty="0" smtClean="0">
              <a:ea typeface="ＭＳ Ｐゴシック" charset="-128"/>
              <a:cs typeface="ＭＳ Ｐゴシック" charset="-128"/>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64</a:t>
            </a:fld>
            <a:endParaRPr lang="en-US" dirty="0" smtClean="0">
              <a:ea typeface="ＭＳ Ｐゴシック" charset="-128"/>
              <a:cs typeface="ＭＳ Ｐゴシック" charset="-128"/>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65</a:t>
            </a:fld>
            <a:endParaRPr lang="en-US" dirty="0" smtClean="0">
              <a:ea typeface="ＭＳ Ｐゴシック" charset="-128"/>
              <a:cs typeface="ＭＳ Ｐゴシック" charset="-128"/>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66</a:t>
            </a:fld>
            <a:endParaRPr lang="en-US" dirty="0" smtClean="0">
              <a:ea typeface="ＭＳ Ｐゴシック" charset="-128"/>
              <a:cs typeface="ＭＳ Ｐゴシック" charset="-128"/>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67</a:t>
            </a:fld>
            <a:endParaRPr lang="en-US" dirty="0" smtClean="0">
              <a:ea typeface="ＭＳ Ｐゴシック" charset="-128"/>
              <a:cs typeface="ＭＳ Ｐゴシック" charset="-128"/>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68</a:t>
            </a:fld>
            <a:endParaRPr lang="en-US" dirty="0" smtClean="0">
              <a:ea typeface="ＭＳ Ｐゴシック" charset="-128"/>
              <a:cs typeface="ＭＳ Ｐゴシック" charset="-128"/>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69</a:t>
            </a:fld>
            <a:endParaRPr lang="en-US" dirty="0" smtClean="0">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7</a:t>
            </a:fld>
            <a:endParaRPr lang="en-US" dirty="0" smtClean="0">
              <a:ea typeface="ＭＳ Ｐゴシック" charset="-128"/>
              <a:cs typeface="ＭＳ Ｐゴシック" charset="-128"/>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70</a:t>
            </a:fld>
            <a:endParaRPr lang="en-US" dirty="0" smtClean="0">
              <a:ea typeface="ＭＳ Ｐゴシック" charset="-128"/>
              <a:cs typeface="ＭＳ Ｐゴシック" charset="-128"/>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71</a:t>
            </a:fld>
            <a:endParaRPr lang="en-US" dirty="0" smtClean="0">
              <a:ea typeface="ＭＳ Ｐゴシック" charset="-128"/>
              <a:cs typeface="ＭＳ Ｐゴシック" charset="-128"/>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72</a:t>
            </a:fld>
            <a:endParaRPr lang="en-US" dirty="0" smtClean="0">
              <a:ea typeface="ＭＳ Ｐゴシック" charset="-128"/>
              <a:cs typeface="ＭＳ Ｐゴシック" charset="-128"/>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73</a:t>
            </a:fld>
            <a:endParaRPr lang="en-US" dirty="0" smtClean="0">
              <a:ea typeface="ＭＳ Ｐゴシック" charset="-128"/>
              <a:cs typeface="ＭＳ Ｐゴシック" charset="-128"/>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74</a:t>
            </a:fld>
            <a:endParaRPr lang="en-US" dirty="0" smtClean="0">
              <a:ea typeface="ＭＳ Ｐゴシック" charset="-128"/>
              <a:cs typeface="ＭＳ Ｐゴシック" charset="-128"/>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75</a:t>
            </a:fld>
            <a:endParaRPr lang="en-US" dirty="0" smtClean="0">
              <a:ea typeface="ＭＳ Ｐゴシック" charset="-128"/>
              <a:cs typeface="ＭＳ Ｐゴシック" charset="-128"/>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76</a:t>
            </a:fld>
            <a:endParaRPr lang="en-US" dirty="0" smtClean="0">
              <a:ea typeface="ＭＳ Ｐゴシック" charset="-128"/>
              <a:cs typeface="ＭＳ Ｐゴシック" charset="-128"/>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77</a:t>
            </a:fld>
            <a:endParaRPr lang="en-US" dirty="0" smtClean="0">
              <a:ea typeface="ＭＳ Ｐゴシック" charset="-128"/>
              <a:cs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8</a:t>
            </a:fld>
            <a:endParaRPr lang="en-US" dirty="0" smtClean="0">
              <a:ea typeface="ＭＳ Ｐゴシック" charset="-128"/>
              <a:cs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9</a:t>
            </a:fld>
            <a:endParaRPr lang="en-US" dirty="0" smtClean="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560A7FE5-1540-4DEE-8F3D-FD5D1915A611}" type="datetimeFigureOut">
              <a:rPr lang="en-US"/>
              <a:pPr>
                <a:defRPr/>
              </a:pPr>
              <a:t>9/2/2011</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6D6E24F0-B97B-4F67-9910-249435EF80F0}"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5AE0D6A-C4C7-429D-BFAD-02B61FBBD779}" type="datetimeFigureOut">
              <a:rPr lang="en-US"/>
              <a:pPr>
                <a:defRPr/>
              </a:pPr>
              <a:t>9/2/2011</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57D9CD3-34EE-43B7-8A32-DC089D8AD87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11D92F2-14CB-40CD-8FC9-C83C355EC19A}" type="datetimeFigureOut">
              <a:rPr lang="en-US"/>
              <a:pPr>
                <a:defRPr/>
              </a:pPr>
              <a:t>9/2/2011</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6FA4201-4EFC-4F15-9238-607605412DBD}"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229600" cy="5029200"/>
          </a:xfrm>
        </p:spPr>
        <p:txBody>
          <a:bodyPr/>
          <a:lstStyle/>
          <a:p>
            <a:pPr lvl="0"/>
            <a:r>
              <a:rPr lang="en-US" noProof="0" dirty="0" smtClean="0"/>
              <a:t>Click icon to add table</a:t>
            </a:r>
          </a:p>
        </p:txBody>
      </p:sp>
      <p:sp>
        <p:nvSpPr>
          <p:cNvPr id="4" name="Rectangle 4"/>
          <p:cNvSpPr>
            <a:spLocks noGrp="1" noChangeArrowheads="1"/>
          </p:cNvSpPr>
          <p:nvPr>
            <p:ph type="dt" sz="half" idx="10"/>
          </p:nvPr>
        </p:nvSpPr>
        <p:spPr>
          <a:ln/>
        </p:spPr>
        <p:txBody>
          <a:bodyPr/>
          <a:lstStyle>
            <a:lvl1pPr>
              <a:defRPr/>
            </a:lvl1pPr>
          </a:lstStyle>
          <a:p>
            <a:pPr>
              <a:defRPr/>
            </a:pPr>
            <a:fld id="{85A2F9A2-2681-489D-8D88-15BFBF18BB91}" type="datetimeFigureOut">
              <a:rPr lang="en-US"/>
              <a:pPr>
                <a:defRPr/>
              </a:pPr>
              <a:t>9/2/2011</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F7D00B8-6425-474D-8F5E-A3B2A80FF5C6}"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E468463-6791-4936-B6C0-DCD80232F74D}" type="datetimeFigureOut">
              <a:rPr lang="en-US"/>
              <a:pPr>
                <a:defRPr/>
              </a:pPr>
              <a:t>9/2/2011</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68061AA-D9F5-449F-B8F3-5E4B814C3162}"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3F68023-3EA0-4992-99A3-3D90EA77CBC6}" type="datetimeFigureOut">
              <a:rPr lang="en-US"/>
              <a:pPr>
                <a:defRPr/>
              </a:pPr>
              <a:t>9/2/2011</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682E038A-DDC2-41D0-A0EA-1B90D76B7B0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B393C7A2-DF74-45B7-9365-A23842EAF93A}" type="datetimeFigureOut">
              <a:rPr lang="en-US"/>
              <a:pPr>
                <a:defRPr/>
              </a:pPr>
              <a:t>9/2/2011</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5E3B8CB1-9864-4B0C-B9C4-014E41D94352}"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2F9C73B1-F3F0-4C33-B9F3-6C641CE001AC}" type="datetimeFigureOut">
              <a:rPr lang="en-US"/>
              <a:pPr>
                <a:defRPr/>
              </a:pPr>
              <a:t>9/2/2011</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582F234F-8D55-41ED-A44D-EDCCEAF39F59}"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F67F6692-C048-4EBA-8E61-F9A1E9269DD3}" type="datetimeFigureOut">
              <a:rPr lang="en-US"/>
              <a:pPr>
                <a:defRPr/>
              </a:pPr>
              <a:t>9/2/2011</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9C26971B-25C9-47E5-80F4-C3CBB60D247E}"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2BC27A2-BE80-4A11-A665-77691B06294E}" type="datetimeFigureOut">
              <a:rPr lang="en-US"/>
              <a:pPr>
                <a:defRPr/>
              </a:pPr>
              <a:t>9/2/2011</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042A8E0D-BDA3-4278-ACBA-F8D4E57BBA2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9FC5939-55D2-4346-AAD1-8B182337F7DF}" type="datetimeFigureOut">
              <a:rPr lang="en-US"/>
              <a:pPr>
                <a:defRPr/>
              </a:pPr>
              <a:t>9/2/2011</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A8B7867F-1341-415F-93E1-BC4104DA636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4591D5C-BD2C-440D-B5DD-87E455141190}" type="datetimeFigureOut">
              <a:rPr lang="en-US"/>
              <a:pPr>
                <a:defRPr/>
              </a:pPr>
              <a:t>9/2/2011</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4210D994-A814-4EAE-901C-9B1CA92FC8E6}"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ECDCB"/>
        </a:solidFill>
        <a:effectLst/>
      </p:bgPr>
    </p:bg>
    <p:spTree>
      <p:nvGrpSpPr>
        <p:cNvPr id="1" name=""/>
        <p:cNvGrpSpPr/>
        <p:nvPr/>
      </p:nvGrpSpPr>
      <p:grpSpPr>
        <a:xfrm>
          <a:off x="0" y="0"/>
          <a:ext cx="0" cy="0"/>
          <a:chOff x="0" y="0"/>
          <a:chExt cx="0" cy="0"/>
        </a:xfrm>
      </p:grpSpPr>
      <p:sp>
        <p:nvSpPr>
          <p:cNvPr id="7"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9" name="Rounded Rectangle 8"/>
          <p:cNvSpPr/>
          <p:nvPr/>
        </p:nvSpPr>
        <p:spPr>
          <a:xfrm>
            <a:off x="418596" y="435546"/>
            <a:ext cx="8306809" cy="603387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p>
        </p:txBody>
      </p:sp>
      <p:cxnSp>
        <p:nvCxnSpPr>
          <p:cNvPr id="1030" name="Straight Connector 7"/>
          <p:cNvCxnSpPr>
            <a:cxnSpLocks noChangeShapeType="1"/>
          </p:cNvCxnSpPr>
          <p:nvPr/>
        </p:nvCxnSpPr>
        <p:spPr bwMode="auto">
          <a:xfrm>
            <a:off x="533400" y="1447800"/>
            <a:ext cx="8077200" cy="1588"/>
          </a:xfrm>
          <a:prstGeom prst="line">
            <a:avLst/>
          </a:prstGeom>
          <a:noFill/>
          <a:ln w="57150">
            <a:solidFill>
              <a:srgbClr val="000080"/>
            </a:solidFill>
            <a:round/>
            <a:headEnd/>
            <a:tailEnd/>
          </a:ln>
        </p:spPr>
      </p:cxnSp>
      <p:sp>
        <p:nvSpPr>
          <p:cNvPr id="149506" name="Rectangle 2"/>
          <p:cNvSpPr>
            <a:spLocks noGrp="1" noChangeArrowheads="1"/>
          </p:cNvSpPr>
          <p:nvPr>
            <p:ph type="title"/>
          </p:nvPr>
        </p:nvSpPr>
        <p:spPr bwMode="auto">
          <a:xfrm>
            <a:off x="457200" y="457200"/>
            <a:ext cx="8229600" cy="914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2" name="Rectangle 3"/>
          <p:cNvSpPr>
            <a:spLocks noGrp="1" noChangeArrowheads="1"/>
          </p:cNvSpPr>
          <p:nvPr>
            <p:ph type="body" idx="1"/>
          </p:nvPr>
        </p:nvSpPr>
        <p:spPr bwMode="auto">
          <a:xfrm>
            <a:off x="457200" y="1447800"/>
            <a:ext cx="82296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95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400">
                <a:ea typeface="+mn-ea"/>
                <a:cs typeface="+mn-cs"/>
              </a:defRPr>
            </a:lvl1pPr>
          </a:lstStyle>
          <a:p>
            <a:pPr>
              <a:defRPr/>
            </a:pPr>
            <a:fld id="{D70529FF-6A4C-4583-8698-85B45217EEC7}" type="datetimeFigureOut">
              <a:rPr lang="en-US"/>
              <a:pPr>
                <a:defRPr/>
              </a:pPr>
              <a:t>9/2/2011</a:t>
            </a:fld>
            <a:endParaRPr lang="en-US" dirty="0"/>
          </a:p>
        </p:txBody>
      </p:sp>
      <p:sp>
        <p:nvSpPr>
          <p:cNvPr id="1495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ea typeface="+mn-ea"/>
                <a:cs typeface="+mn-cs"/>
              </a:defRPr>
            </a:lvl1pPr>
          </a:lstStyle>
          <a:p>
            <a:pPr>
              <a:defRPr/>
            </a:pPr>
            <a:endParaRPr lang="en-US" dirty="0"/>
          </a:p>
        </p:txBody>
      </p:sp>
      <p:sp>
        <p:nvSpPr>
          <p:cNvPr id="1495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ea typeface="+mn-ea"/>
                <a:cs typeface="+mn-cs"/>
              </a:defRPr>
            </a:lvl1pPr>
          </a:lstStyle>
          <a:p>
            <a:pPr>
              <a:defRPr/>
            </a:pPr>
            <a:fld id="{82A9F5A3-6675-4BB0-882C-C79FCC76E21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062" r:id="rId1"/>
    <p:sldLayoutId id="2147484061" r:id="rId2"/>
    <p:sldLayoutId id="2147484060" r:id="rId3"/>
    <p:sldLayoutId id="2147484059" r:id="rId4"/>
    <p:sldLayoutId id="2147484058" r:id="rId5"/>
    <p:sldLayoutId id="2147484057" r:id="rId6"/>
    <p:sldLayoutId id="2147484056" r:id="rId7"/>
    <p:sldLayoutId id="2147484055" r:id="rId8"/>
    <p:sldLayoutId id="2147484054" r:id="rId9"/>
    <p:sldLayoutId id="2147484053" r:id="rId10"/>
    <p:sldLayoutId id="2147484052" r:id="rId11"/>
    <p:sldLayoutId id="2147484051" r:id="rId12"/>
  </p:sldLayoutIdLst>
  <p:txStyles>
    <p:titleStyle>
      <a:lvl1pPr algn="l" rtl="0" fontAlgn="base">
        <a:spcBef>
          <a:spcPct val="0"/>
        </a:spcBef>
        <a:spcAft>
          <a:spcPct val="0"/>
        </a:spcAft>
        <a:defRPr sz="3200">
          <a:solidFill>
            <a:srgbClr val="0000CC"/>
          </a:solidFill>
          <a:effectLst>
            <a:outerShdw blurRad="38100" dist="38100" dir="2700000" algn="tl">
              <a:srgbClr val="000000"/>
            </a:outerShdw>
          </a:effectLst>
          <a:latin typeface="+mj-lt"/>
          <a:ea typeface="ＭＳ Ｐゴシック" charset="-128"/>
          <a:cs typeface="ＭＳ Ｐゴシック" charset="-128"/>
        </a:defRPr>
      </a:lvl1pPr>
      <a:lvl2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2pPr>
      <a:lvl3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3pPr>
      <a:lvl4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4pPr>
      <a:lvl5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5pPr>
      <a:lvl6pPr marL="4572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6pPr>
      <a:lvl7pPr marL="9144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7pPr>
      <a:lvl8pPr marL="13716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8pPr>
      <a:lvl9pPr marL="18288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9pPr>
    </p:titleStyle>
    <p:bodyStyle>
      <a:lvl1pPr marL="342900" indent="-342900" algn="l" rtl="0" fontAlgn="base">
        <a:spcBef>
          <a:spcPct val="20000"/>
        </a:spcBef>
        <a:spcAft>
          <a:spcPct val="0"/>
        </a:spcAft>
        <a:buClr>
          <a:srgbClr val="0000CC"/>
        </a:buClr>
        <a:buChar char="•"/>
        <a:defRPr sz="3200">
          <a:solidFill>
            <a:schemeClr val="tx1"/>
          </a:solidFill>
          <a:latin typeface="+mn-lt"/>
          <a:ea typeface="ＭＳ Ｐゴシック" charset="-128"/>
          <a:cs typeface="ＭＳ Ｐゴシック" charset="-128"/>
        </a:defRPr>
      </a:lvl1pPr>
      <a:lvl2pPr marL="742950" indent="-285750" algn="l" rtl="0" fontAlgn="base">
        <a:spcBef>
          <a:spcPct val="20000"/>
        </a:spcBef>
        <a:spcAft>
          <a:spcPct val="0"/>
        </a:spcAft>
        <a:buClr>
          <a:srgbClr val="0000CC"/>
        </a:buClr>
        <a:buChar char="–"/>
        <a:defRPr sz="3000">
          <a:solidFill>
            <a:schemeClr val="tx1"/>
          </a:solidFill>
          <a:latin typeface="+mn-lt"/>
          <a:ea typeface="ＭＳ Ｐゴシック" charset="-128"/>
        </a:defRPr>
      </a:lvl2pPr>
      <a:lvl3pPr marL="1143000" indent="-228600" algn="l" rtl="0" fontAlgn="base">
        <a:spcBef>
          <a:spcPct val="20000"/>
        </a:spcBef>
        <a:spcAft>
          <a:spcPct val="0"/>
        </a:spcAft>
        <a:buClr>
          <a:schemeClr val="tx1"/>
        </a:buClr>
        <a:buChar char="•"/>
        <a:defRPr sz="2800">
          <a:solidFill>
            <a:schemeClr val="tx1"/>
          </a:solidFill>
          <a:latin typeface="+mn-lt"/>
          <a:ea typeface="ＭＳ Ｐゴシック" charset="-128"/>
        </a:defRPr>
      </a:lvl3pPr>
      <a:lvl4pPr marL="1600200" indent="-228600" algn="l" rtl="0" fontAlgn="base">
        <a:spcBef>
          <a:spcPct val="20000"/>
        </a:spcBef>
        <a:spcAft>
          <a:spcPct val="0"/>
        </a:spcAft>
        <a:buChar char="–"/>
        <a:defRPr sz="2000" b="1">
          <a:solidFill>
            <a:schemeClr val="tx1"/>
          </a:solidFill>
          <a:latin typeface="+mn-lt"/>
          <a:ea typeface="ＭＳ Ｐゴシック" charset="-128"/>
        </a:defRPr>
      </a:lvl4pPr>
      <a:lvl5pPr marL="2057400" indent="-228600" algn="l" rtl="0" fontAlgn="base">
        <a:spcBef>
          <a:spcPct val="20000"/>
        </a:spcBef>
        <a:spcAft>
          <a:spcPct val="0"/>
        </a:spcAft>
        <a:buChar char="»"/>
        <a:defRPr sz="2000" b="1">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7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ounded Rectangle 6"/>
          <p:cNvSpPr/>
          <p:nvPr/>
        </p:nvSpPr>
        <p:spPr>
          <a:xfrm>
            <a:off x="304800" y="1452563"/>
            <a:ext cx="8532813" cy="3043237"/>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9" name="Rounded Rectangle 8"/>
          <p:cNvSpPr/>
          <p:nvPr/>
        </p:nvSpPr>
        <p:spPr>
          <a:xfrm>
            <a:off x="418596" y="1528074"/>
            <a:ext cx="8306809" cy="2889482"/>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2" name="Title 1"/>
          <p:cNvSpPr>
            <a:spLocks noGrp="1"/>
          </p:cNvSpPr>
          <p:nvPr>
            <p:ph type="ctrTitle" idx="4294967295"/>
          </p:nvPr>
        </p:nvSpPr>
        <p:spPr>
          <a:xfrm>
            <a:off x="0" y="2286000"/>
            <a:ext cx="8534400" cy="898525"/>
          </a:xfrm>
        </p:spPr>
        <p:txBody>
          <a:bodyPr lIns="45720" rIns="45720">
            <a:normAutofit/>
          </a:bodyPr>
          <a:lstStyle/>
          <a:p>
            <a:pPr algn="r">
              <a:defRPr/>
            </a:pPr>
            <a:r>
              <a:rPr lang="en-US" sz="4200" dirty="0" smtClean="0">
                <a:ea typeface="+mj-ea"/>
                <a:cs typeface="+mj-cs"/>
              </a:rPr>
              <a:t>Managing Text Flow</a:t>
            </a:r>
          </a:p>
        </p:txBody>
      </p:sp>
      <p:sp>
        <p:nvSpPr>
          <p:cNvPr id="15366" name="Subtitle 2"/>
          <p:cNvSpPr>
            <a:spLocks noGrp="1"/>
          </p:cNvSpPr>
          <p:nvPr>
            <p:ph type="body" idx="1"/>
          </p:nvPr>
        </p:nvSpPr>
        <p:spPr>
          <a:xfrm>
            <a:off x="304800" y="3124200"/>
            <a:ext cx="8183563" cy="1066800"/>
          </a:xfrm>
        </p:spPr>
        <p:txBody>
          <a:bodyPr lIns="182880" tIns="0"/>
          <a:lstStyle/>
          <a:p>
            <a:pPr marL="36513" indent="0" algn="r">
              <a:spcBef>
                <a:spcPct val="0"/>
              </a:spcBef>
              <a:buFontTx/>
              <a:buNone/>
            </a:pPr>
            <a:r>
              <a:rPr lang="en-US" sz="2800" dirty="0" smtClean="0"/>
              <a:t>Lesson 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Set Margins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lvl="0" indent="-457200">
              <a:buFont typeface="+mj-lt"/>
              <a:buAutoNum type="arabicPeriod" startAt="4"/>
            </a:pPr>
            <a:r>
              <a:rPr lang="en-US" sz="2400" dirty="0"/>
              <a:t>In the Page Setup group, </a:t>
            </a:r>
            <a:r>
              <a:rPr lang="en-US" sz="2400" dirty="0" smtClean="0"/>
              <a:t/>
            </a:r>
            <a:br>
              <a:rPr lang="en-US" sz="2400" dirty="0" smtClean="0"/>
            </a:br>
            <a:r>
              <a:rPr lang="en-US" sz="2400" dirty="0" smtClean="0"/>
              <a:t>click </a:t>
            </a:r>
            <a:r>
              <a:rPr lang="en-US" sz="2400" dirty="0"/>
              <a:t>the</a:t>
            </a:r>
            <a:r>
              <a:rPr lang="en-US" sz="2400" b="1" i="1" dirty="0"/>
              <a:t> </a:t>
            </a:r>
            <a:r>
              <a:rPr lang="en-US" sz="2400" b="1" dirty="0"/>
              <a:t>drop-down arrow</a:t>
            </a:r>
            <a:r>
              <a:rPr lang="en-US" sz="2400" dirty="0"/>
              <a:t> to </a:t>
            </a:r>
            <a:r>
              <a:rPr lang="en-US" sz="2400" dirty="0" smtClean="0"/>
              <a:t/>
            </a:r>
            <a:br>
              <a:rPr lang="en-US" sz="2400" dirty="0" smtClean="0"/>
            </a:br>
            <a:r>
              <a:rPr lang="en-US" sz="2400" dirty="0" smtClean="0"/>
              <a:t>display </a:t>
            </a:r>
            <a:r>
              <a:rPr lang="en-US" sz="2400" dirty="0"/>
              <a:t>the Margins menu; then </a:t>
            </a:r>
            <a:r>
              <a:rPr lang="en-US" sz="2400" dirty="0" smtClean="0"/>
              <a:t/>
            </a:r>
            <a:br>
              <a:rPr lang="en-US" sz="2400" dirty="0" smtClean="0"/>
            </a:br>
            <a:r>
              <a:rPr lang="en-US" sz="2400" dirty="0" smtClean="0"/>
              <a:t>click </a:t>
            </a:r>
            <a:r>
              <a:rPr lang="en-US" sz="2400" b="1" dirty="0"/>
              <a:t>Custom Margins</a:t>
            </a:r>
            <a:r>
              <a:rPr lang="en-US" sz="2400" dirty="0"/>
              <a:t> to open </a:t>
            </a:r>
            <a:r>
              <a:rPr lang="en-US" sz="2400" dirty="0" smtClean="0"/>
              <a:t/>
            </a:r>
            <a:br>
              <a:rPr lang="en-US" sz="2400" dirty="0" smtClean="0"/>
            </a:br>
            <a:r>
              <a:rPr lang="en-US" sz="2400" dirty="0" smtClean="0"/>
              <a:t>the </a:t>
            </a:r>
            <a:r>
              <a:rPr lang="en-US" sz="2400" dirty="0"/>
              <a:t>Page Setup dialog box </a:t>
            </a:r>
            <a:r>
              <a:rPr lang="en-US" sz="2400" dirty="0" smtClean="0"/>
              <a:t/>
            </a:r>
            <a:br>
              <a:rPr lang="en-US" sz="2400" dirty="0" smtClean="0"/>
            </a:br>
            <a:r>
              <a:rPr lang="en-US" sz="2400" dirty="0" smtClean="0"/>
              <a:t>shown at right. </a:t>
            </a:r>
            <a:r>
              <a:rPr lang="en-US" sz="2400" dirty="0"/>
              <a:t>Change the </a:t>
            </a:r>
            <a:r>
              <a:rPr lang="en-US" sz="2400" dirty="0" smtClean="0"/>
              <a:t/>
            </a:r>
            <a:br>
              <a:rPr lang="en-US" sz="2400" dirty="0" smtClean="0"/>
            </a:br>
            <a:r>
              <a:rPr lang="en-US" sz="2400" dirty="0" smtClean="0"/>
              <a:t>bottom</a:t>
            </a:r>
            <a:r>
              <a:rPr lang="en-US" sz="2400" dirty="0"/>
              <a:t>, left, and right margins </a:t>
            </a:r>
            <a:r>
              <a:rPr lang="en-US" sz="2400" dirty="0" smtClean="0"/>
              <a:t/>
            </a:r>
            <a:br>
              <a:rPr lang="en-US" sz="2400" dirty="0" smtClean="0"/>
            </a:br>
            <a:r>
              <a:rPr lang="en-US" sz="2400" dirty="0" smtClean="0"/>
              <a:t>to </a:t>
            </a:r>
            <a:r>
              <a:rPr lang="en-US" sz="2400" dirty="0"/>
              <a:t>1” and the top margin to 2”. </a:t>
            </a:r>
            <a:r>
              <a:rPr lang="en-US" sz="2400" dirty="0" smtClean="0"/>
              <a:t/>
            </a:r>
            <a:br>
              <a:rPr lang="en-US" sz="2400" dirty="0" smtClean="0"/>
            </a:br>
            <a:r>
              <a:rPr lang="en-US" sz="2400" dirty="0" smtClean="0"/>
              <a:t>Changing </a:t>
            </a:r>
            <a:r>
              <a:rPr lang="en-US" sz="2400" dirty="0"/>
              <a:t>the margins affects </a:t>
            </a:r>
            <a:r>
              <a:rPr lang="en-US" sz="2400" dirty="0" smtClean="0"/>
              <a:t/>
            </a:r>
            <a:br>
              <a:rPr lang="en-US" sz="2400" dirty="0" smtClean="0"/>
            </a:br>
            <a:r>
              <a:rPr lang="en-US" sz="2400" dirty="0" smtClean="0"/>
              <a:t>all </a:t>
            </a:r>
            <a:r>
              <a:rPr lang="en-US" sz="2400" dirty="0"/>
              <a:t>pages within the document. </a:t>
            </a:r>
            <a:r>
              <a:rPr lang="en-US" sz="2400" dirty="0" smtClean="0"/>
              <a:t/>
            </a:r>
            <a:br>
              <a:rPr lang="en-US" sz="2400" dirty="0" smtClean="0"/>
            </a:br>
            <a:r>
              <a:rPr lang="en-US" sz="2400" dirty="0" smtClean="0"/>
              <a:t>Click </a:t>
            </a:r>
            <a:r>
              <a:rPr lang="en-US" sz="2400" b="1" dirty="0"/>
              <a:t>OK</a:t>
            </a:r>
            <a:r>
              <a:rPr lang="en-US" sz="2400" dirty="0" smtClean="0"/>
              <a:t>.</a:t>
            </a:r>
            <a:endParaRPr lang="en-US" sz="2400" dirty="0"/>
          </a:p>
        </p:txBody>
      </p:sp>
      <p:pic>
        <p:nvPicPr>
          <p:cNvPr id="2" name="Picture 1" descr="05.0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12079" y="1619240"/>
            <a:ext cx="3261361" cy="4727081"/>
          </a:xfrm>
          <a:prstGeom prst="rect">
            <a:avLst/>
          </a:prstGeom>
        </p:spPr>
      </p:pic>
    </p:spTree>
    <p:extLst>
      <p:ext uri="{BB962C8B-B14F-4D97-AF65-F5344CB8AC3E}">
        <p14:creationId xmlns:p14="http://schemas.microsoft.com/office/powerpoint/2010/main" val="149669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Set Margins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lvl="0" indent="-457200">
              <a:buFont typeface="+mj-lt"/>
              <a:buAutoNum type="arabicPeriod" startAt="4"/>
            </a:pPr>
            <a:r>
              <a:rPr lang="en-US" sz="2400" b="1" dirty="0"/>
              <a:t>SAVE</a:t>
            </a:r>
            <a:r>
              <a:rPr lang="en-US" sz="2400" dirty="0"/>
              <a:t> the document in the lesson folder of your USB flash drive as </a:t>
            </a:r>
            <a:r>
              <a:rPr lang="en-US" sz="2400" b="1" i="1" dirty="0"/>
              <a:t>draft_proposal</a:t>
            </a:r>
            <a:r>
              <a:rPr lang="en-US" sz="2400" dirty="0"/>
              <a:t>.</a:t>
            </a:r>
          </a:p>
          <a:p>
            <a:pPr marL="457200" indent="-457200">
              <a:buFont typeface="+mj-lt"/>
              <a:buAutoNum type="arabicPeriod" startAt="4"/>
            </a:pPr>
            <a:r>
              <a:rPr lang="en-US" sz="2400" b="1" dirty="0" smtClean="0"/>
              <a:t>LEAVE</a:t>
            </a:r>
            <a:r>
              <a:rPr lang="en-US" sz="2400" dirty="0" smtClean="0"/>
              <a:t> </a:t>
            </a:r>
            <a:r>
              <a:rPr lang="en-US" sz="2400" dirty="0"/>
              <a:t>the document open to use in the next exercise.</a:t>
            </a:r>
          </a:p>
          <a:p>
            <a:endParaRPr lang="en-US" sz="2400" dirty="0"/>
          </a:p>
        </p:txBody>
      </p:sp>
    </p:spTree>
    <p:extLst>
      <p:ext uri="{BB962C8B-B14F-4D97-AF65-F5344CB8AC3E}">
        <p14:creationId xmlns:p14="http://schemas.microsoft.com/office/powerpoint/2010/main" val="1158796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Selecting  a Page Orientation</a:t>
            </a:r>
          </a:p>
        </p:txBody>
      </p:sp>
      <p:sp>
        <p:nvSpPr>
          <p:cNvPr id="21506" name="Rectangle 3"/>
          <p:cNvSpPr>
            <a:spLocks noGrp="1" noChangeArrowheads="1"/>
          </p:cNvSpPr>
          <p:nvPr>
            <p:ph type="body" idx="1"/>
          </p:nvPr>
        </p:nvSpPr>
        <p:spPr>
          <a:xfrm>
            <a:off x="457200" y="1600200"/>
            <a:ext cx="8229600" cy="4876800"/>
          </a:xfrm>
        </p:spPr>
        <p:txBody>
          <a:bodyPr/>
          <a:lstStyle/>
          <a:p>
            <a:r>
              <a:rPr lang="en-US" sz="2200" dirty="0"/>
              <a:t>A document’s orientation determines what direction the text extends across the page. </a:t>
            </a:r>
            <a:endParaRPr lang="en-US" sz="2200" dirty="0" smtClean="0"/>
          </a:p>
          <a:p>
            <a:r>
              <a:rPr lang="en-US" sz="2200" dirty="0" smtClean="0"/>
              <a:t>A </a:t>
            </a:r>
            <a:r>
              <a:rPr lang="en-US" sz="2200" dirty="0"/>
              <a:t>document in portrait orientation </a:t>
            </a:r>
            <a:r>
              <a:rPr lang="en-US" sz="2200" dirty="0" smtClean="0"/>
              <a:t>is 8½</a:t>
            </a:r>
            <a:r>
              <a:rPr lang="en-US" sz="2200" dirty="0"/>
              <a:t>” by 11”, whereas a document in landscape orientation is 11” x 8½”. </a:t>
            </a:r>
            <a:endParaRPr lang="en-US" sz="2200" dirty="0" smtClean="0"/>
          </a:p>
          <a:p>
            <a:r>
              <a:rPr lang="en-US" sz="2200" dirty="0" smtClean="0"/>
              <a:t>As </a:t>
            </a:r>
            <a:r>
              <a:rPr lang="en-US" sz="2200" dirty="0"/>
              <a:t>you plan and format a document, you must choose its page orientation. </a:t>
            </a:r>
            <a:endParaRPr lang="en-US" sz="2200" dirty="0" smtClean="0"/>
          </a:p>
          <a:p>
            <a:r>
              <a:rPr lang="en-US" sz="2200" dirty="0" smtClean="0"/>
              <a:t>In </a:t>
            </a:r>
            <a:r>
              <a:rPr lang="en-US" sz="2200" dirty="0"/>
              <a:t>this exercise, you change a document’s orientation from portrait (the default) to landscape. </a:t>
            </a:r>
            <a:endParaRPr lang="en-US" sz="2200" dirty="0" smtClean="0"/>
          </a:p>
          <a:p>
            <a:r>
              <a:rPr lang="en-US" sz="2200" b="1" i="1" dirty="0" smtClean="0"/>
              <a:t>Portrait orientation</a:t>
            </a:r>
            <a:r>
              <a:rPr lang="en-US" sz="2200" dirty="0" smtClean="0"/>
              <a:t> </a:t>
            </a:r>
            <a:r>
              <a:rPr lang="en-US" sz="2200" dirty="0"/>
              <a:t>text extends across the shorter length of the document. </a:t>
            </a:r>
            <a:endParaRPr lang="en-US" sz="2200" dirty="0" smtClean="0"/>
          </a:p>
          <a:p>
            <a:r>
              <a:rPr lang="en-US" sz="2200" b="1" i="1" dirty="0" smtClean="0"/>
              <a:t>Landscape orientation</a:t>
            </a:r>
            <a:r>
              <a:rPr lang="en-US" sz="2200" i="1" dirty="0" smtClean="0"/>
              <a:t> </a:t>
            </a:r>
            <a:r>
              <a:rPr lang="en-US" sz="2200" dirty="0" smtClean="0"/>
              <a:t>orients </a:t>
            </a:r>
            <a:r>
              <a:rPr lang="en-US" sz="2200" dirty="0"/>
              <a:t>text across the longer dimension of the </a:t>
            </a:r>
            <a:r>
              <a:rPr lang="en-US" sz="2200" dirty="0" smtClean="0"/>
              <a:t>page.</a:t>
            </a:r>
            <a:endParaRPr lang="en-US" sz="2200" dirty="0"/>
          </a:p>
        </p:txBody>
      </p:sp>
    </p:spTree>
    <p:extLst>
      <p:ext uri="{BB962C8B-B14F-4D97-AF65-F5344CB8AC3E}">
        <p14:creationId xmlns:p14="http://schemas.microsoft.com/office/powerpoint/2010/main" val="1081357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Select a Page Orientation</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p>
          <a:p>
            <a:pPr marL="457200" lvl="0" indent="-457200">
              <a:buFont typeface="+mj-lt"/>
              <a:buAutoNum type="arabicPeriod"/>
            </a:pPr>
            <a:r>
              <a:rPr lang="en-US" sz="2400" dirty="0"/>
              <a:t>In the Page Setup group of the Page Layout tab, click the </a:t>
            </a:r>
            <a:r>
              <a:rPr lang="en-US" sz="2400" b="1" dirty="0"/>
              <a:t>drop-down arrow</a:t>
            </a:r>
            <a:r>
              <a:rPr lang="en-US" sz="2400" dirty="0"/>
              <a:t> to display the Orientation menu, then select </a:t>
            </a:r>
            <a:r>
              <a:rPr lang="en-US" sz="2400" b="1" dirty="0"/>
              <a:t>Landscape</a:t>
            </a:r>
            <a:r>
              <a:rPr lang="en-US" sz="2400" dirty="0"/>
              <a:t>, as shown </a:t>
            </a:r>
            <a:r>
              <a:rPr lang="en-US" sz="2400" dirty="0" smtClean="0"/>
              <a:t>below. </a:t>
            </a:r>
            <a:r>
              <a:rPr lang="en-US" sz="2400" dirty="0"/>
              <a:t>The page orientation changes to Landscape</a:t>
            </a:r>
            <a:r>
              <a:rPr lang="en-US" sz="2400" dirty="0" smtClean="0"/>
              <a:t>.</a:t>
            </a:r>
            <a:endParaRPr lang="en-US" sz="2400" dirty="0"/>
          </a:p>
        </p:txBody>
      </p:sp>
      <p:pic>
        <p:nvPicPr>
          <p:cNvPr id="2" name="Picture 1" descr="05.0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3645024"/>
            <a:ext cx="6604000" cy="2613535"/>
          </a:xfrm>
          <a:prstGeom prst="rect">
            <a:avLst/>
          </a:prstGeom>
        </p:spPr>
      </p:pic>
    </p:spTree>
    <p:extLst>
      <p:ext uri="{BB962C8B-B14F-4D97-AF65-F5344CB8AC3E}">
        <p14:creationId xmlns:p14="http://schemas.microsoft.com/office/powerpoint/2010/main" val="4043413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Select a Page Orientation</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lvl="0" indent="-457200">
              <a:buFont typeface="+mj-lt"/>
              <a:buAutoNum type="arabicPeriod" startAt="2"/>
            </a:pPr>
            <a:r>
              <a:rPr lang="en-US" sz="2400" dirty="0" smtClean="0"/>
              <a:t>Click </a:t>
            </a:r>
            <a:r>
              <a:rPr lang="en-US" sz="2400" dirty="0"/>
              <a:t>the </a:t>
            </a:r>
            <a:r>
              <a:rPr lang="en-US" sz="2400" b="1" dirty="0"/>
              <a:t>File</a:t>
            </a:r>
            <a:r>
              <a:rPr lang="en-US" sz="2400" dirty="0"/>
              <a:t> tab, then </a:t>
            </a:r>
            <a:r>
              <a:rPr lang="en-US" sz="2400" b="1" dirty="0"/>
              <a:t>Print</a:t>
            </a:r>
            <a:r>
              <a:rPr lang="en-US" sz="2400" dirty="0"/>
              <a:t>, to preview the document in Backstage view. On the right side of the pane, the document displays in landscape.</a:t>
            </a:r>
          </a:p>
          <a:p>
            <a:pPr marL="457200" lvl="0" indent="-457200">
              <a:buFont typeface="+mj-lt"/>
              <a:buAutoNum type="arabicPeriod" startAt="2"/>
            </a:pPr>
            <a:r>
              <a:rPr lang="en-US" sz="2400" b="1" dirty="0"/>
              <a:t>SAVE</a:t>
            </a:r>
            <a:r>
              <a:rPr lang="en-US" sz="2400" dirty="0"/>
              <a:t> document as </a:t>
            </a:r>
            <a:r>
              <a:rPr lang="en-US" sz="2400" b="1" i="1" dirty="0"/>
              <a:t>draft1_proposal</a:t>
            </a:r>
            <a:r>
              <a:rPr lang="en-US" sz="2400" dirty="0"/>
              <a:t> in the lesson folder on your USB flash drive.</a:t>
            </a:r>
          </a:p>
          <a:p>
            <a:r>
              <a:rPr lang="en-US" sz="2400" b="1" dirty="0" smtClean="0"/>
              <a:t>LEAVE</a:t>
            </a:r>
            <a:r>
              <a:rPr lang="en-US" sz="2400" dirty="0" smtClean="0"/>
              <a:t> </a:t>
            </a:r>
            <a:r>
              <a:rPr lang="en-US" sz="2400" dirty="0"/>
              <a:t>the document open to use in the next exercise.</a:t>
            </a:r>
          </a:p>
          <a:p>
            <a:endParaRPr lang="en-US" sz="2400" dirty="0"/>
          </a:p>
          <a:p>
            <a:endParaRPr lang="en-US" sz="2400" dirty="0"/>
          </a:p>
        </p:txBody>
      </p:sp>
    </p:spTree>
    <p:extLst>
      <p:ext uri="{BB962C8B-B14F-4D97-AF65-F5344CB8AC3E}">
        <p14:creationId xmlns:p14="http://schemas.microsoft.com/office/powerpoint/2010/main" val="20073405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Choosing Paper Size</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While the standard paper size of 8½” x 11” is the default setting, Word provides several options for formatting documents for a variety of paper sizes</a:t>
            </a:r>
            <a:r>
              <a:rPr lang="en-US" sz="2400" dirty="0" smtClean="0"/>
              <a:t>.</a:t>
            </a:r>
          </a:p>
          <a:p>
            <a:r>
              <a:rPr lang="en-US" sz="2400" dirty="0" smtClean="0"/>
              <a:t> </a:t>
            </a:r>
            <a:r>
              <a:rPr lang="en-US" sz="2400" dirty="0"/>
              <a:t>For instance, invitations, postcards, legal documents, or reports all require a different paper size. </a:t>
            </a:r>
            <a:endParaRPr lang="en-US" sz="2400" dirty="0" smtClean="0"/>
          </a:p>
          <a:p>
            <a:r>
              <a:rPr lang="en-US" sz="2400" dirty="0" smtClean="0"/>
              <a:t>Many </a:t>
            </a:r>
            <a:r>
              <a:rPr lang="en-US" sz="2400" dirty="0"/>
              <a:t>printers provide options for printing on different sizes of paper, and in some cases, you may need to change or customize the paper size in Word as you format your document. </a:t>
            </a:r>
            <a:endParaRPr lang="en-US" sz="2400" dirty="0" smtClean="0"/>
          </a:p>
          <a:p>
            <a:r>
              <a:rPr lang="en-US" sz="2400" dirty="0" smtClean="0"/>
              <a:t>Legal </a:t>
            </a:r>
            <a:r>
              <a:rPr lang="en-US" sz="2400" dirty="0"/>
              <a:t>documents, for example, must be formatted for </a:t>
            </a:r>
            <a:r>
              <a:rPr lang="en-US" sz="2400" dirty="0" smtClean="0"/>
              <a:t/>
            </a:r>
            <a:br>
              <a:rPr lang="en-US" sz="2400" dirty="0" smtClean="0"/>
            </a:br>
            <a:r>
              <a:rPr lang="en-US" sz="2400" dirty="0" smtClean="0"/>
              <a:t>8</a:t>
            </a:r>
            <a:r>
              <a:rPr lang="en-US" sz="2400" dirty="0"/>
              <a:t>½” x 14” paper. In this exercise, you will change the size of paper from the default.</a:t>
            </a:r>
          </a:p>
          <a:p>
            <a:endParaRPr lang="en-US" sz="2400" dirty="0"/>
          </a:p>
        </p:txBody>
      </p:sp>
    </p:spTree>
    <p:extLst>
      <p:ext uri="{BB962C8B-B14F-4D97-AF65-F5344CB8AC3E}">
        <p14:creationId xmlns:p14="http://schemas.microsoft.com/office/powerpoint/2010/main" val="21595899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Choose a Paper Size</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In </a:t>
            </a:r>
            <a:r>
              <a:rPr lang="en-US" sz="2400" dirty="0"/>
              <a:t>the Page Setup group of the Page Layout tab, click the </a:t>
            </a:r>
            <a:r>
              <a:rPr lang="en-US" sz="2400" b="1" dirty="0"/>
              <a:t>drop-down arrow</a:t>
            </a:r>
            <a:r>
              <a:rPr lang="en-US" sz="2400" dirty="0"/>
              <a:t> to display the Orientation menu, then select </a:t>
            </a:r>
            <a:r>
              <a:rPr lang="en-US" sz="2400" b="1" dirty="0"/>
              <a:t>Portrait</a:t>
            </a:r>
            <a:r>
              <a:rPr lang="en-US" sz="2400" dirty="0"/>
              <a:t>. The orientation is changed back to portrait from the previous exercise.</a:t>
            </a:r>
          </a:p>
          <a:p>
            <a:pPr marL="457200" indent="-457200">
              <a:buFont typeface="+mj-lt"/>
              <a:buAutoNum type="arabicPeriod"/>
            </a:pPr>
            <a:r>
              <a:rPr lang="en-US" sz="2400" dirty="0" smtClean="0"/>
              <a:t>From </a:t>
            </a:r>
            <a:r>
              <a:rPr lang="en-US" sz="2400" dirty="0"/>
              <a:t>the Page Setup group of the Page Layout tab, click the </a:t>
            </a:r>
            <a:r>
              <a:rPr lang="en-US" sz="2400" b="1" dirty="0"/>
              <a:t>drop-down arrow</a:t>
            </a:r>
            <a:r>
              <a:rPr lang="en-US" sz="2400" dirty="0"/>
              <a:t> to display the Size menu, then select </a:t>
            </a:r>
            <a:r>
              <a:rPr lang="en-US" sz="2400" b="1" dirty="0"/>
              <a:t>Legal</a:t>
            </a:r>
            <a:r>
              <a:rPr lang="en-US" sz="2400" dirty="0"/>
              <a:t>, as shown </a:t>
            </a:r>
            <a:r>
              <a:rPr lang="en-US" sz="2400" dirty="0" smtClean="0"/>
              <a:t>on the next slide. </a:t>
            </a:r>
            <a:r>
              <a:rPr lang="en-US" sz="2400" dirty="0"/>
              <a:t>Word provides preset document sizes or you can customize the paper size by clicking the </a:t>
            </a:r>
            <a:r>
              <a:rPr lang="en-US" sz="2400" b="1" dirty="0"/>
              <a:t>More Paper Size</a:t>
            </a:r>
            <a:r>
              <a:rPr lang="en-US" sz="2400" dirty="0"/>
              <a:t>s button</a:t>
            </a:r>
            <a:r>
              <a:rPr lang="en-US" sz="2400" dirty="0" smtClean="0"/>
              <a:t>.</a:t>
            </a:r>
            <a:endParaRPr lang="en-US" sz="2400" dirty="0"/>
          </a:p>
        </p:txBody>
      </p:sp>
    </p:spTree>
    <p:extLst>
      <p:ext uri="{BB962C8B-B14F-4D97-AF65-F5344CB8AC3E}">
        <p14:creationId xmlns:p14="http://schemas.microsoft.com/office/powerpoint/2010/main" val="4470379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Choose a Paper Size</a:t>
            </a:r>
            <a:endParaRPr lang="en-US" dirty="0" smtClean="0">
              <a:ea typeface="+mj-ea"/>
              <a:cs typeface="+mj-cs"/>
            </a:endParaRPr>
          </a:p>
        </p:txBody>
      </p:sp>
      <p:sp>
        <p:nvSpPr>
          <p:cNvPr id="21506" name="Rectangle 3"/>
          <p:cNvSpPr>
            <a:spLocks noGrp="1" noChangeArrowheads="1"/>
          </p:cNvSpPr>
          <p:nvPr>
            <p:ph type="body" idx="1"/>
          </p:nvPr>
        </p:nvSpPr>
        <p:spPr>
          <a:xfrm>
            <a:off x="457200" y="4365104"/>
            <a:ext cx="8229600" cy="2111896"/>
          </a:xfrm>
        </p:spPr>
        <p:txBody>
          <a:bodyPr/>
          <a:lstStyle/>
          <a:p>
            <a:pPr marL="457200" indent="-457200">
              <a:buFont typeface="+mj-lt"/>
              <a:buAutoNum type="arabicPeriod" startAt="3"/>
            </a:pPr>
            <a:r>
              <a:rPr lang="en-US" sz="2400" dirty="0" smtClean="0"/>
              <a:t>On </a:t>
            </a:r>
            <a:r>
              <a:rPr lang="en-US" sz="2400" dirty="0"/>
              <a:t>the File tab, click </a:t>
            </a:r>
            <a:r>
              <a:rPr lang="en-US" sz="2400" b="1" dirty="0"/>
              <a:t>Print</a:t>
            </a:r>
            <a:r>
              <a:rPr lang="en-US" sz="2400" dirty="0"/>
              <a:t> to preview your document in Backstage view. On the right side of the pane, the document displays in portrait orientation and legal</a:t>
            </a:r>
            <a:r>
              <a:rPr lang="en-US" sz="2400" i="1" dirty="0"/>
              <a:t> </a:t>
            </a:r>
            <a:r>
              <a:rPr lang="en-US" sz="2400" dirty="0"/>
              <a:t>size. It is good practice to preview your document before printing to ensure the text will print correctly</a:t>
            </a:r>
            <a:r>
              <a:rPr lang="en-US" sz="2400" dirty="0" smtClean="0"/>
              <a:t>.</a:t>
            </a:r>
            <a:endParaRPr lang="en-US" sz="2400" dirty="0"/>
          </a:p>
        </p:txBody>
      </p:sp>
      <p:pic>
        <p:nvPicPr>
          <p:cNvPr id="4" name="Picture 3" descr="05.0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5696" y="1700808"/>
            <a:ext cx="5283200" cy="2090828"/>
          </a:xfrm>
          <a:prstGeom prst="rect">
            <a:avLst/>
          </a:prstGeom>
        </p:spPr>
      </p:pic>
    </p:spTree>
    <p:extLst>
      <p:ext uri="{BB962C8B-B14F-4D97-AF65-F5344CB8AC3E}">
        <p14:creationId xmlns:p14="http://schemas.microsoft.com/office/powerpoint/2010/main" val="1263550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Choose a Paper Size</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5"/>
            </a:pPr>
            <a:r>
              <a:rPr lang="en-US" sz="2400" dirty="0" smtClean="0"/>
              <a:t>Click </a:t>
            </a:r>
            <a:r>
              <a:rPr lang="en-US" sz="2400" dirty="0"/>
              <a:t>the </a:t>
            </a:r>
            <a:r>
              <a:rPr lang="en-US" sz="2400" b="1" dirty="0"/>
              <a:t>Page Layout</a:t>
            </a:r>
            <a:r>
              <a:rPr lang="en-US" sz="2400" dirty="0"/>
              <a:t> tab, then click the </a:t>
            </a:r>
            <a:r>
              <a:rPr lang="en-US" sz="2400" b="1" dirty="0"/>
              <a:t>drop-down arrow</a:t>
            </a:r>
            <a:r>
              <a:rPr lang="en-US" sz="2400" dirty="0"/>
              <a:t> to display the Size menu; next, select </a:t>
            </a:r>
            <a:r>
              <a:rPr lang="en-US" sz="2400" b="1" dirty="0"/>
              <a:t>Lette</a:t>
            </a:r>
            <a:r>
              <a:rPr lang="en-US" sz="2400" dirty="0"/>
              <a:t>r. Notice that while in Backstage view, you can access the tabs on the ribbon.</a:t>
            </a:r>
          </a:p>
          <a:p>
            <a:pPr marL="457200" indent="-457200">
              <a:buFont typeface="+mj-lt"/>
              <a:buAutoNum type="arabicPeriod" startAt="5"/>
            </a:pPr>
            <a:r>
              <a:rPr lang="en-US" sz="2400" b="1" dirty="0" smtClean="0"/>
              <a:t>SAVE</a:t>
            </a:r>
            <a:r>
              <a:rPr lang="en-US" sz="2400" dirty="0" smtClean="0"/>
              <a:t> </a:t>
            </a:r>
            <a:r>
              <a:rPr lang="en-US" sz="2400" dirty="0"/>
              <a:t>document as </a:t>
            </a:r>
            <a:r>
              <a:rPr lang="en-US" sz="2400" b="1" i="1" dirty="0"/>
              <a:t>draft2_proposal</a:t>
            </a:r>
            <a:r>
              <a:rPr lang="en-US" sz="2400" dirty="0"/>
              <a:t> in the lesson folder on your USB flash drive.</a:t>
            </a:r>
          </a:p>
          <a:p>
            <a:r>
              <a:rPr lang="en-US" sz="2400" b="1" dirty="0" smtClean="0"/>
              <a:t>LEAVE</a:t>
            </a:r>
            <a:r>
              <a:rPr lang="en-US" sz="2400" dirty="0" smtClean="0"/>
              <a:t> </a:t>
            </a:r>
            <a:r>
              <a:rPr lang="en-US" sz="2400" dirty="0"/>
              <a:t>the document open to use in the next exercise.</a:t>
            </a:r>
          </a:p>
          <a:p>
            <a:endParaRPr lang="en-US" sz="2400" dirty="0"/>
          </a:p>
          <a:p>
            <a:endParaRPr lang="en-US" sz="2400" dirty="0"/>
          </a:p>
          <a:p>
            <a:endParaRPr lang="en-US" sz="2400" dirty="0"/>
          </a:p>
        </p:txBody>
      </p:sp>
    </p:spTree>
    <p:extLst>
      <p:ext uri="{BB962C8B-B14F-4D97-AF65-F5344CB8AC3E}">
        <p14:creationId xmlns:p14="http://schemas.microsoft.com/office/powerpoint/2010/main" val="21572242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Working with Breaks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Word automatically inserts page breaks in multipage documents. </a:t>
            </a:r>
            <a:endParaRPr lang="en-US" sz="2400" dirty="0" smtClean="0"/>
          </a:p>
          <a:p>
            <a:r>
              <a:rPr lang="en-US" sz="2400" dirty="0" smtClean="0"/>
              <a:t>There </a:t>
            </a:r>
            <a:r>
              <a:rPr lang="en-US" sz="2400" dirty="0"/>
              <a:t>may be times, however, when you will be working with documents that contain various objects or special layouts that require you to control where a page or section breaks. </a:t>
            </a:r>
            <a:endParaRPr lang="en-US" sz="2400" dirty="0" smtClean="0"/>
          </a:p>
          <a:p>
            <a:r>
              <a:rPr lang="en-US" sz="2400" dirty="0" smtClean="0"/>
              <a:t>You </a:t>
            </a:r>
            <a:r>
              <a:rPr lang="en-US" sz="2400" dirty="0"/>
              <a:t>can insert and remove these manual page breaks and section breaks, and you can control word hyphenation or set nonbreaking spaces in Word.</a:t>
            </a:r>
          </a:p>
          <a:p>
            <a:endParaRPr lang="en-US" sz="2400" dirty="0"/>
          </a:p>
        </p:txBody>
      </p:sp>
    </p:spTree>
    <p:extLst>
      <p:ext uri="{BB962C8B-B14F-4D97-AF65-F5344CB8AC3E}">
        <p14:creationId xmlns:p14="http://schemas.microsoft.com/office/powerpoint/2010/main" val="2465875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Objectives</a:t>
            </a:r>
          </a:p>
        </p:txBody>
      </p:sp>
      <p:sp>
        <p:nvSpPr>
          <p:cNvPr id="2" name="TextBox 1"/>
          <p:cNvSpPr txBox="1"/>
          <p:nvPr/>
        </p:nvSpPr>
        <p:spPr>
          <a:xfrm>
            <a:off x="2926080" y="1168400"/>
            <a:ext cx="184666" cy="461665"/>
          </a:xfrm>
          <a:prstGeom prst="rect">
            <a:avLst/>
          </a:prstGeom>
          <a:noFill/>
        </p:spPr>
        <p:txBody>
          <a:bodyPr wrap="none" rtlCol="0">
            <a:spAutoFit/>
          </a:bodyPr>
          <a:lstStyle/>
          <a:p>
            <a:endParaRPr lang="en-US" dirty="0"/>
          </a:p>
        </p:txBody>
      </p:sp>
      <p:pic>
        <p:nvPicPr>
          <p:cNvPr id="3" name="Picture 2" descr="05.SkillMatrix.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000" y="1659677"/>
            <a:ext cx="8128000" cy="251248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Inserting and Removing a Manual </a:t>
            </a:r>
            <a:r>
              <a:rPr lang="en-US" dirty="0">
                <a:ea typeface="+mj-ea"/>
                <a:cs typeface="+mj-cs"/>
              </a:rPr>
              <a:t>P</a:t>
            </a:r>
            <a:r>
              <a:rPr lang="en-US" dirty="0" smtClean="0">
                <a:ea typeface="+mj-ea"/>
                <a:cs typeface="+mj-cs"/>
              </a:rPr>
              <a:t>age Break</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A </a:t>
            </a:r>
            <a:r>
              <a:rPr lang="en-US" sz="2400" b="1" dirty="0"/>
              <a:t>page break</a:t>
            </a:r>
            <a:r>
              <a:rPr lang="en-US" sz="2400" dirty="0"/>
              <a:t> is the location in a document where one page ends and a new page begins. You may also decide where to insert the manual page break or set specific options for those page breaks. </a:t>
            </a:r>
            <a:endParaRPr lang="en-US" sz="2400" dirty="0" smtClean="0"/>
          </a:p>
          <a:p>
            <a:r>
              <a:rPr lang="en-US" sz="2400" dirty="0" smtClean="0"/>
              <a:t>Page </a:t>
            </a:r>
            <a:r>
              <a:rPr lang="en-US" sz="2400" dirty="0"/>
              <a:t>breaks display as a single dotted line with the words </a:t>
            </a:r>
            <a:r>
              <a:rPr lang="en-US" sz="2400" i="1" dirty="0"/>
              <a:t>Page Break</a:t>
            </a:r>
            <a:r>
              <a:rPr lang="en-US" sz="2400" dirty="0"/>
              <a:t> in the center in the Print Layout view (as </a:t>
            </a:r>
            <a:r>
              <a:rPr lang="en-US" sz="2400" dirty="0" smtClean="0"/>
              <a:t>shown on the next slide)</a:t>
            </a:r>
            <a:r>
              <a:rPr lang="en-US" sz="2400" dirty="0"/>
              <a:t>. </a:t>
            </a:r>
            <a:endParaRPr lang="en-US" sz="2400" dirty="0" smtClean="0"/>
          </a:p>
          <a:p>
            <a:r>
              <a:rPr lang="en-US" sz="2400" dirty="0" smtClean="0"/>
              <a:t>In </a:t>
            </a:r>
            <a:r>
              <a:rPr lang="en-US" sz="2400" dirty="0"/>
              <a:t>Print Layout view, Word displays a document page by page, one after the other, on a blue background. In this exercise, you learn to insert and remove a manual page break</a:t>
            </a:r>
            <a:r>
              <a:rPr lang="en-US" sz="2400" dirty="0" smtClean="0"/>
              <a:t>.</a:t>
            </a:r>
            <a:endParaRPr lang="en-US" sz="2400" dirty="0"/>
          </a:p>
        </p:txBody>
      </p:sp>
    </p:spTree>
    <p:extLst>
      <p:ext uri="{BB962C8B-B14F-4D97-AF65-F5344CB8AC3E}">
        <p14:creationId xmlns:p14="http://schemas.microsoft.com/office/powerpoint/2010/main" val="27235069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Inserting and Removing a Manual Page Break</a:t>
            </a:r>
            <a:endParaRPr lang="en-US" dirty="0" smtClean="0">
              <a:ea typeface="+mj-ea"/>
              <a:cs typeface="+mj-cs"/>
            </a:endParaRPr>
          </a:p>
        </p:txBody>
      </p:sp>
      <p:pic>
        <p:nvPicPr>
          <p:cNvPr id="4" name="Picture 3" descr="05.0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4320" y="1638073"/>
            <a:ext cx="6042145" cy="4610328"/>
          </a:xfrm>
          <a:prstGeom prst="rect">
            <a:avLst/>
          </a:prstGeom>
        </p:spPr>
      </p:pic>
    </p:spTree>
    <p:extLst>
      <p:ext uri="{BB962C8B-B14F-4D97-AF65-F5344CB8AC3E}">
        <p14:creationId xmlns:p14="http://schemas.microsoft.com/office/powerpoint/2010/main" val="1971080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Inserting and Removing a Manual Page Break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The Breaks menu contains options for inserting three types of breaks:</a:t>
            </a:r>
          </a:p>
          <a:p>
            <a:pPr lvl="0"/>
            <a:r>
              <a:rPr lang="en-US" sz="2400" b="1" dirty="0"/>
              <a:t>Page</a:t>
            </a:r>
            <a:r>
              <a:rPr lang="en-US" sz="2400" dirty="0"/>
              <a:t>: Inserts a manual page break where one page ends and a new page begins</a:t>
            </a:r>
          </a:p>
          <a:p>
            <a:pPr lvl="0"/>
            <a:r>
              <a:rPr lang="en-US" sz="2400" b="1" dirty="0"/>
              <a:t>Column</a:t>
            </a:r>
            <a:r>
              <a:rPr lang="en-US" sz="2400" dirty="0"/>
              <a:t>: Inserts a manual column break where text will begin in the next column after the column break.</a:t>
            </a:r>
          </a:p>
          <a:p>
            <a:pPr lvl="0"/>
            <a:r>
              <a:rPr lang="en-US" sz="2400" b="1" dirty="0"/>
              <a:t>Text Wrapping</a:t>
            </a:r>
            <a:r>
              <a:rPr lang="en-US" sz="2400" dirty="0"/>
              <a:t>: Separates the text around objects on a web page, such as caption text from body text.</a:t>
            </a:r>
          </a:p>
          <a:p>
            <a:endParaRPr lang="en-US" sz="2400" dirty="0"/>
          </a:p>
          <a:p>
            <a:endParaRPr lang="en-US" sz="2400" dirty="0"/>
          </a:p>
        </p:txBody>
      </p:sp>
    </p:spTree>
    <p:extLst>
      <p:ext uri="{BB962C8B-B14F-4D97-AF65-F5344CB8AC3E}">
        <p14:creationId xmlns:p14="http://schemas.microsoft.com/office/powerpoint/2010/main" val="14818707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a:t>
            </a:r>
            <a:r>
              <a:rPr lang="en-US" dirty="0" smtClean="0"/>
              <a:t>Insert </a:t>
            </a:r>
            <a:r>
              <a:rPr lang="en-US" dirty="0"/>
              <a:t>and </a:t>
            </a:r>
            <a:r>
              <a:rPr lang="en-US" dirty="0" smtClean="0"/>
              <a:t>Remove </a:t>
            </a:r>
            <a:br>
              <a:rPr lang="en-US" dirty="0" smtClean="0"/>
            </a:br>
            <a:r>
              <a:rPr lang="en-US" dirty="0" smtClean="0"/>
              <a:t>a </a:t>
            </a:r>
            <a:r>
              <a:rPr lang="en-US" dirty="0"/>
              <a:t>Manual Page Break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Delete </a:t>
            </a:r>
            <a:r>
              <a:rPr lang="en-US" sz="2400" dirty="0"/>
              <a:t>all blank lines above </a:t>
            </a:r>
            <a:r>
              <a:rPr lang="en-US" sz="2400" b="1" dirty="0"/>
              <a:t>Proposal Description</a:t>
            </a:r>
            <a:r>
              <a:rPr lang="en-US" sz="2400" dirty="0"/>
              <a:t>.</a:t>
            </a:r>
          </a:p>
          <a:p>
            <a:pPr marL="457200" indent="-457200">
              <a:buFont typeface="+mj-lt"/>
              <a:buAutoNum type="arabicPeriod"/>
            </a:pPr>
            <a:r>
              <a:rPr lang="en-US" sz="2400" dirty="0" smtClean="0"/>
              <a:t>The </a:t>
            </a:r>
            <a:r>
              <a:rPr lang="en-US" sz="2400" dirty="0"/>
              <a:t>insertion point is positioned before P in the Proposal Description heading.</a:t>
            </a:r>
          </a:p>
          <a:p>
            <a:pPr marL="457200" indent="-457200">
              <a:buFont typeface="+mj-lt"/>
              <a:buAutoNum type="arabicPeriod"/>
            </a:pPr>
            <a:r>
              <a:rPr lang="en-US" sz="2400" dirty="0" smtClean="0"/>
              <a:t>On </a:t>
            </a:r>
            <a:r>
              <a:rPr lang="en-US" sz="2400" dirty="0"/>
              <a:t>the Insert tab, in the Pages group, click the </a:t>
            </a:r>
            <a:r>
              <a:rPr lang="en-US" sz="2400" b="1" dirty="0"/>
              <a:t>Page Break </a:t>
            </a:r>
            <a:r>
              <a:rPr lang="en-US" sz="2400" dirty="0"/>
              <a:t>button. A manual page break is inserted and the Proposal Description paragraph is forced to the next page. Scroll up to the first page and notice the page break marker that has been inserted and that displays as a single dotted line, as shown </a:t>
            </a:r>
            <a:r>
              <a:rPr lang="en-US" sz="2400" dirty="0" smtClean="0"/>
              <a:t>on the next slide.</a:t>
            </a:r>
            <a:endParaRPr lang="en-US" sz="2400" dirty="0"/>
          </a:p>
        </p:txBody>
      </p:sp>
    </p:spTree>
    <p:extLst>
      <p:ext uri="{BB962C8B-B14F-4D97-AF65-F5344CB8AC3E}">
        <p14:creationId xmlns:p14="http://schemas.microsoft.com/office/powerpoint/2010/main" val="4639655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and Remove </a:t>
            </a:r>
            <a:br>
              <a:rPr lang="en-US" dirty="0"/>
            </a:br>
            <a:r>
              <a:rPr lang="en-US" dirty="0"/>
              <a:t>a Manual Page Break</a:t>
            </a:r>
            <a:endParaRPr lang="en-US" dirty="0" smtClean="0">
              <a:ea typeface="+mj-ea"/>
              <a:cs typeface="+mj-cs"/>
            </a:endParaRPr>
          </a:p>
        </p:txBody>
      </p:sp>
      <p:pic>
        <p:nvPicPr>
          <p:cNvPr id="4" name="Picture 3" descr="05.0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4200" y="1556792"/>
            <a:ext cx="6317560" cy="4820478"/>
          </a:xfrm>
          <a:prstGeom prst="rect">
            <a:avLst/>
          </a:prstGeom>
        </p:spPr>
      </p:pic>
    </p:spTree>
    <p:extLst>
      <p:ext uri="{BB962C8B-B14F-4D97-AF65-F5344CB8AC3E}">
        <p14:creationId xmlns:p14="http://schemas.microsoft.com/office/powerpoint/2010/main" val="5303268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and Remove </a:t>
            </a:r>
            <a:br>
              <a:rPr lang="en-US" dirty="0"/>
            </a:br>
            <a:r>
              <a:rPr lang="en-US" dirty="0"/>
              <a:t>a Manual Page Break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4"/>
            </a:pPr>
            <a:r>
              <a:rPr lang="en-US" sz="2400" dirty="0" smtClean="0"/>
              <a:t>Scroll </a:t>
            </a:r>
            <a:r>
              <a:rPr lang="en-US" sz="2400" dirty="0"/>
              <a:t>down and position the insertion point before the </a:t>
            </a:r>
            <a:r>
              <a:rPr lang="en-US" sz="2400" i="1" dirty="0"/>
              <a:t>O</a:t>
            </a:r>
            <a:r>
              <a:rPr lang="en-US" sz="2400" dirty="0"/>
              <a:t> in the </a:t>
            </a:r>
            <a:r>
              <a:rPr lang="en-US" sz="2400" i="1" dirty="0"/>
              <a:t>Option 1</a:t>
            </a:r>
            <a:r>
              <a:rPr lang="en-US" sz="2400" dirty="0"/>
              <a:t> heading to insert a manual break using the Page Layout tab to force text to the next page.</a:t>
            </a:r>
          </a:p>
          <a:p>
            <a:pPr marL="457200" indent="-457200">
              <a:buFont typeface="+mj-lt"/>
              <a:buAutoNum type="arabicPeriod" startAt="4"/>
            </a:pPr>
            <a:r>
              <a:rPr lang="en-US" sz="2400" dirty="0" smtClean="0"/>
              <a:t>On </a:t>
            </a:r>
            <a:r>
              <a:rPr lang="en-US" sz="2400" dirty="0"/>
              <a:t>the Page Layout tab, in the Page Setup group, click the </a:t>
            </a:r>
            <a:r>
              <a:rPr lang="en-US" sz="2400" b="1" dirty="0"/>
              <a:t>drop-down arrow</a:t>
            </a:r>
            <a:r>
              <a:rPr lang="en-US" sz="2400" dirty="0"/>
              <a:t> to display the </a:t>
            </a:r>
            <a:r>
              <a:rPr lang="en-US" sz="2400" b="1" dirty="0"/>
              <a:t>Breaks</a:t>
            </a:r>
            <a:r>
              <a:rPr lang="en-US" sz="2400" dirty="0"/>
              <a:t> menu. The Breaks menu appears, as shown </a:t>
            </a:r>
            <a:r>
              <a:rPr lang="en-US" sz="2400" dirty="0" smtClean="0"/>
              <a:t>on the next slide.</a:t>
            </a:r>
            <a:endParaRPr lang="en-US" sz="2400" dirty="0"/>
          </a:p>
        </p:txBody>
      </p:sp>
    </p:spTree>
    <p:extLst>
      <p:ext uri="{BB962C8B-B14F-4D97-AF65-F5344CB8AC3E}">
        <p14:creationId xmlns:p14="http://schemas.microsoft.com/office/powerpoint/2010/main" val="8177322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and Remove </a:t>
            </a:r>
            <a:br>
              <a:rPr lang="en-US" dirty="0"/>
            </a:br>
            <a:r>
              <a:rPr lang="en-US" dirty="0"/>
              <a:t>a Manual Page Break</a:t>
            </a:r>
            <a:endParaRPr lang="en-US" dirty="0" smtClean="0">
              <a:ea typeface="+mj-ea"/>
              <a:cs typeface="+mj-cs"/>
            </a:endParaRPr>
          </a:p>
        </p:txBody>
      </p:sp>
      <p:pic>
        <p:nvPicPr>
          <p:cNvPr id="4" name="Picture 3" descr="05.0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7840" y="1556854"/>
            <a:ext cx="7221120" cy="4818764"/>
          </a:xfrm>
          <a:prstGeom prst="rect">
            <a:avLst/>
          </a:prstGeom>
        </p:spPr>
      </p:pic>
    </p:spTree>
    <p:extLst>
      <p:ext uri="{BB962C8B-B14F-4D97-AF65-F5344CB8AC3E}">
        <p14:creationId xmlns:p14="http://schemas.microsoft.com/office/powerpoint/2010/main" val="7013579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and Remove </a:t>
            </a:r>
            <a:br>
              <a:rPr lang="en-US" dirty="0"/>
            </a:br>
            <a:r>
              <a:rPr lang="en-US" dirty="0"/>
              <a:t>a Manual Page Break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6"/>
            </a:pPr>
            <a:r>
              <a:rPr lang="en-US" sz="2400" dirty="0"/>
              <a:t>Select </a:t>
            </a:r>
            <a:r>
              <a:rPr lang="en-US" sz="2400" b="1" dirty="0"/>
              <a:t>Page</a:t>
            </a:r>
            <a:r>
              <a:rPr lang="en-US" sz="2400" dirty="0"/>
              <a:t> from the menu and a manual page break is inserted.</a:t>
            </a:r>
          </a:p>
          <a:p>
            <a:pPr marL="457200" indent="-457200">
              <a:buFont typeface="+mj-lt"/>
              <a:buAutoNum type="arabicPeriod" startAt="6"/>
            </a:pPr>
            <a:r>
              <a:rPr lang="en-US" sz="2400" dirty="0"/>
              <a:t>Position the insertion point before the </a:t>
            </a:r>
            <a:r>
              <a:rPr lang="en-US" sz="2400" i="1" dirty="0"/>
              <a:t>O</a:t>
            </a:r>
            <a:r>
              <a:rPr lang="en-US" sz="2400" dirty="0"/>
              <a:t> in the </a:t>
            </a:r>
            <a:r>
              <a:rPr lang="en-US" sz="2400" i="1" dirty="0"/>
              <a:t>Option 2</a:t>
            </a:r>
            <a:r>
              <a:rPr lang="en-US" sz="2400" dirty="0"/>
              <a:t> heading and repeat step 5.</a:t>
            </a:r>
          </a:p>
          <a:p>
            <a:pPr marL="457200" indent="-457200">
              <a:buFont typeface="+mj-lt"/>
              <a:buAutoNum type="arabicPeriod" startAt="6"/>
            </a:pPr>
            <a:r>
              <a:rPr lang="en-US" sz="2400" dirty="0" smtClean="0"/>
              <a:t>Position </a:t>
            </a:r>
            <a:r>
              <a:rPr lang="en-US" sz="2400" dirty="0"/>
              <a:t>the insertion point before the </a:t>
            </a:r>
            <a:r>
              <a:rPr lang="en-US" sz="2400" i="1" dirty="0"/>
              <a:t>O</a:t>
            </a:r>
            <a:r>
              <a:rPr lang="en-US" sz="2400" dirty="0"/>
              <a:t> in the </a:t>
            </a:r>
            <a:r>
              <a:rPr lang="en-US" sz="2400" i="1" dirty="0"/>
              <a:t>Option 3</a:t>
            </a:r>
            <a:r>
              <a:rPr lang="en-US" sz="2400" dirty="0"/>
              <a:t> heading and press </a:t>
            </a:r>
            <a:r>
              <a:rPr lang="en-US" sz="2400" b="1" dirty="0"/>
              <a:t>Ctrl+Enter</a:t>
            </a:r>
            <a:r>
              <a:rPr lang="en-US" sz="2400" dirty="0"/>
              <a:t> to enter a manual page break using the keyboard shortcut.</a:t>
            </a:r>
          </a:p>
          <a:p>
            <a:pPr marL="457200" indent="-457200">
              <a:buFont typeface="+mj-lt"/>
              <a:buAutoNum type="arabicPeriod" startAt="6"/>
            </a:pPr>
            <a:r>
              <a:rPr lang="en-US" sz="2400" b="1" dirty="0" smtClean="0"/>
              <a:t>SAVE</a:t>
            </a:r>
            <a:r>
              <a:rPr lang="en-US" sz="2400" dirty="0" smtClean="0"/>
              <a:t> </a:t>
            </a:r>
            <a:r>
              <a:rPr lang="en-US" sz="2400" dirty="0"/>
              <a:t>the document as </a:t>
            </a:r>
            <a:r>
              <a:rPr lang="en-US" sz="2400" b="1" i="1" dirty="0"/>
              <a:t>draft3_proposal</a:t>
            </a:r>
            <a:r>
              <a:rPr lang="en-US" sz="2400" dirty="0"/>
              <a:t> in the lesson folder on your USB flash drive</a:t>
            </a:r>
            <a:r>
              <a:rPr lang="en-US" sz="2400" dirty="0" smtClean="0"/>
              <a:t>.</a:t>
            </a:r>
            <a:endParaRPr lang="en-US" sz="2400" dirty="0"/>
          </a:p>
        </p:txBody>
      </p:sp>
    </p:spTree>
    <p:extLst>
      <p:ext uri="{BB962C8B-B14F-4D97-AF65-F5344CB8AC3E}">
        <p14:creationId xmlns:p14="http://schemas.microsoft.com/office/powerpoint/2010/main" val="2307966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and Remove </a:t>
            </a:r>
            <a:br>
              <a:rPr lang="en-US" dirty="0"/>
            </a:br>
            <a:r>
              <a:rPr lang="en-US" dirty="0"/>
              <a:t>a Manual Page Break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0"/>
            </a:pPr>
            <a:r>
              <a:rPr lang="en-US" sz="2400" b="1" dirty="0" smtClean="0"/>
              <a:t> </a:t>
            </a:r>
            <a:r>
              <a:rPr lang="en-US" sz="2400" dirty="0" smtClean="0"/>
              <a:t>Scroll </a:t>
            </a:r>
            <a:r>
              <a:rPr lang="en-US" sz="2400" dirty="0"/>
              <a:t>to the second page and notice the manual page break marker, </a:t>
            </a:r>
            <a:r>
              <a:rPr lang="en-US" sz="2400" dirty="0" smtClean="0"/>
              <a:t>shown below.</a:t>
            </a:r>
            <a:endParaRPr lang="en-US" sz="2400" dirty="0"/>
          </a:p>
        </p:txBody>
      </p:sp>
      <p:pic>
        <p:nvPicPr>
          <p:cNvPr id="2" name="Picture 1" descr="05.0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8" y="2461528"/>
            <a:ext cx="5388952" cy="3900356"/>
          </a:xfrm>
          <a:prstGeom prst="rect">
            <a:avLst/>
          </a:prstGeom>
        </p:spPr>
      </p:pic>
    </p:spTree>
    <p:extLst>
      <p:ext uri="{BB962C8B-B14F-4D97-AF65-F5344CB8AC3E}">
        <p14:creationId xmlns:p14="http://schemas.microsoft.com/office/powerpoint/2010/main" val="9719894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and Remove </a:t>
            </a:r>
            <a:br>
              <a:rPr lang="en-US" dirty="0"/>
            </a:br>
            <a:r>
              <a:rPr lang="en-US" dirty="0"/>
              <a:t>a Manual Page Break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1"/>
            </a:pPr>
            <a:r>
              <a:rPr lang="en-US" sz="2400" b="1" dirty="0" smtClean="0"/>
              <a:t> </a:t>
            </a:r>
            <a:r>
              <a:rPr lang="en-US" sz="2400" dirty="0" smtClean="0"/>
              <a:t>On </a:t>
            </a:r>
            <a:r>
              <a:rPr lang="en-US" sz="2400" dirty="0"/>
              <a:t>page 2, select the </a:t>
            </a:r>
            <a:r>
              <a:rPr lang="en-US" sz="2400" b="1" dirty="0"/>
              <a:t>Page Break marker </a:t>
            </a:r>
            <a:r>
              <a:rPr lang="en-US" sz="2400" dirty="0"/>
              <a:t>and press the </a:t>
            </a:r>
            <a:r>
              <a:rPr lang="en-US" sz="2400" b="1" dirty="0"/>
              <a:t>Backspace</a:t>
            </a:r>
            <a:r>
              <a:rPr lang="en-US" sz="2400" dirty="0"/>
              <a:t> key. The page break is deleted, and text from the previous page is moved to page 2.</a:t>
            </a:r>
          </a:p>
          <a:p>
            <a:pPr marL="457200" indent="-457200">
              <a:buFont typeface="+mj-lt"/>
              <a:buAutoNum type="arabicPeriod" startAt="11"/>
            </a:pPr>
            <a:r>
              <a:rPr lang="en-US" sz="2400" b="1" dirty="0" smtClean="0"/>
              <a:t> </a:t>
            </a:r>
            <a:r>
              <a:rPr lang="en-US" sz="2400" dirty="0" smtClean="0"/>
              <a:t>Scroll </a:t>
            </a:r>
            <a:r>
              <a:rPr lang="en-US" sz="2400" dirty="0"/>
              <a:t>up to page one, select the </a:t>
            </a:r>
            <a:r>
              <a:rPr lang="en-US" sz="2400" b="1" dirty="0"/>
              <a:t>Page Break marke</a:t>
            </a:r>
            <a:r>
              <a:rPr lang="en-US" sz="2400" dirty="0"/>
              <a:t>r below the last paragraph in the Description, and press the </a:t>
            </a:r>
            <a:r>
              <a:rPr lang="en-US" sz="2400" b="1" dirty="0"/>
              <a:t>Backspace</a:t>
            </a:r>
            <a:r>
              <a:rPr lang="en-US" sz="2400" dirty="0"/>
              <a:t> key. The Proposal Description heading is moved to page one.</a:t>
            </a:r>
          </a:p>
          <a:p>
            <a:pPr marL="457200" indent="-457200">
              <a:buFont typeface="+mj-lt"/>
              <a:buAutoNum type="arabicPeriod" startAt="11"/>
            </a:pPr>
            <a:r>
              <a:rPr lang="en-US" sz="2400" b="1" dirty="0" smtClean="0"/>
              <a:t> </a:t>
            </a:r>
            <a:r>
              <a:rPr lang="en-US" sz="2400" dirty="0" smtClean="0"/>
              <a:t>Select </a:t>
            </a:r>
            <a:r>
              <a:rPr lang="en-US" sz="2400" dirty="0"/>
              <a:t>the remaining </a:t>
            </a:r>
            <a:r>
              <a:rPr lang="en-US" sz="2400" b="1" dirty="0"/>
              <a:t>Page Break markers</a:t>
            </a:r>
            <a:r>
              <a:rPr lang="en-US" sz="2400" dirty="0"/>
              <a:t> and press </a:t>
            </a:r>
            <a:r>
              <a:rPr lang="en-US" sz="2400" b="1" dirty="0"/>
              <a:t>Delete</a:t>
            </a:r>
            <a:r>
              <a:rPr lang="en-US" sz="2400" dirty="0"/>
              <a:t>.</a:t>
            </a:r>
          </a:p>
          <a:p>
            <a:pPr marL="457200" indent="-457200">
              <a:buFont typeface="+mj-lt"/>
              <a:buAutoNum type="arabicPeriod" startAt="11"/>
            </a:pPr>
            <a:r>
              <a:rPr lang="en-US" sz="2400" b="1" dirty="0" smtClean="0"/>
              <a:t> </a:t>
            </a:r>
            <a:r>
              <a:rPr lang="en-US" sz="2400" dirty="0" smtClean="0"/>
              <a:t>Keep </a:t>
            </a:r>
            <a:r>
              <a:rPr lang="en-US" sz="2400" dirty="0"/>
              <a:t>the document open without saving the changes made in the last three steps.</a:t>
            </a:r>
          </a:p>
          <a:p>
            <a:r>
              <a:rPr lang="en-US" sz="2400" b="1" dirty="0" smtClean="0"/>
              <a:t> LEAVE</a:t>
            </a:r>
            <a:r>
              <a:rPr lang="en-US" sz="2400" dirty="0" smtClean="0"/>
              <a:t> </a:t>
            </a:r>
            <a:r>
              <a:rPr lang="en-US" sz="2400" dirty="0"/>
              <a:t>the document open to use in the next exercise.</a:t>
            </a:r>
          </a:p>
          <a:p>
            <a:endParaRPr lang="en-US" sz="2400" dirty="0"/>
          </a:p>
          <a:p>
            <a:endParaRPr lang="en-US" sz="2400" dirty="0"/>
          </a:p>
          <a:p>
            <a:endParaRPr lang="en-US" sz="2400" dirty="0"/>
          </a:p>
          <a:p>
            <a:endParaRPr lang="en-US" sz="2400" dirty="0"/>
          </a:p>
        </p:txBody>
      </p:sp>
    </p:spTree>
    <p:extLst>
      <p:ext uri="{BB962C8B-B14F-4D97-AF65-F5344CB8AC3E}">
        <p14:creationId xmlns:p14="http://schemas.microsoft.com/office/powerpoint/2010/main" val="539920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Software Orientation</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The Page Layout tab contains groups of commands that will produce a formatted document’s layout for the entire document or sections of the document. </a:t>
            </a:r>
            <a:endParaRPr lang="en-US" sz="2400" dirty="0" smtClean="0"/>
          </a:p>
        </p:txBody>
      </p:sp>
      <p:pic>
        <p:nvPicPr>
          <p:cNvPr id="5" name="Picture 4" descr="05.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2830" y="2905760"/>
            <a:ext cx="6578340" cy="3413760"/>
          </a:xfrm>
          <a:prstGeom prst="rect">
            <a:avLst/>
          </a:prstGeom>
        </p:spPr>
      </p:pic>
    </p:spTree>
    <p:extLst>
      <p:ext uri="{BB962C8B-B14F-4D97-AF65-F5344CB8AC3E}">
        <p14:creationId xmlns:p14="http://schemas.microsoft.com/office/powerpoint/2010/main" val="28968987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Inserting Section Breaks</a:t>
            </a:r>
          </a:p>
        </p:txBody>
      </p:sp>
      <p:sp>
        <p:nvSpPr>
          <p:cNvPr id="21506" name="Rectangle 3"/>
          <p:cNvSpPr>
            <a:spLocks noGrp="1" noChangeArrowheads="1"/>
          </p:cNvSpPr>
          <p:nvPr>
            <p:ph type="body" idx="1"/>
          </p:nvPr>
        </p:nvSpPr>
        <p:spPr>
          <a:xfrm>
            <a:off x="457200" y="1600200"/>
            <a:ext cx="8229600" cy="4876800"/>
          </a:xfrm>
        </p:spPr>
        <p:txBody>
          <a:bodyPr/>
          <a:lstStyle/>
          <a:p>
            <a:r>
              <a:rPr lang="en-US" sz="2300" dirty="0"/>
              <a:t>A </a:t>
            </a:r>
            <a:r>
              <a:rPr lang="en-US" sz="2300" b="1" i="1" dirty="0"/>
              <a:t>section break</a:t>
            </a:r>
            <a:r>
              <a:rPr lang="en-US" sz="2300" dirty="0"/>
              <a:t> is used to create a layout or formatting changes in a portion of a document. It appears with a dotted double line, labeled </a:t>
            </a:r>
            <a:r>
              <a:rPr lang="en-US" sz="2300" i="1" dirty="0"/>
              <a:t>Section Break</a:t>
            </a:r>
            <a:r>
              <a:rPr lang="en-US" sz="2300" dirty="0"/>
              <a:t>. </a:t>
            </a:r>
            <a:endParaRPr lang="en-US" sz="2300" dirty="0" smtClean="0"/>
          </a:p>
          <a:p>
            <a:r>
              <a:rPr lang="en-US" sz="2300" dirty="0" smtClean="0"/>
              <a:t>You </a:t>
            </a:r>
            <a:r>
              <a:rPr lang="en-US" sz="2300" dirty="0"/>
              <a:t>can use section breaks to create a section in your document that contains a page with margins and orientation that is different from the remainder of the document. </a:t>
            </a:r>
            <a:endParaRPr lang="en-US" sz="2300" dirty="0" smtClean="0"/>
          </a:p>
          <a:p>
            <a:r>
              <a:rPr lang="en-US" sz="2300" dirty="0" smtClean="0"/>
              <a:t>You </a:t>
            </a:r>
            <a:r>
              <a:rPr lang="en-US" sz="2300" dirty="0"/>
              <a:t>can select and delete section breaks just as you can remove page breaks. </a:t>
            </a:r>
            <a:endParaRPr lang="en-US" sz="2300" dirty="0" smtClean="0"/>
          </a:p>
          <a:p>
            <a:r>
              <a:rPr lang="en-US" sz="2300" dirty="0" smtClean="0"/>
              <a:t>In </a:t>
            </a:r>
            <a:r>
              <a:rPr lang="en-US" sz="2300" dirty="0"/>
              <a:t>this exercise, you will insert a continuous section break and then change the margins for that section.</a:t>
            </a:r>
          </a:p>
          <a:p>
            <a:r>
              <a:rPr lang="en-US" sz="2300" dirty="0"/>
              <a:t>There are four available options for creating section breaks in Word, as shown </a:t>
            </a:r>
            <a:r>
              <a:rPr lang="en-US" sz="2300" dirty="0" smtClean="0"/>
              <a:t>in the table on the next slide.</a:t>
            </a:r>
            <a:endParaRPr lang="en-US" sz="2300" dirty="0"/>
          </a:p>
          <a:p>
            <a:endParaRPr lang="en-US" sz="2400" dirty="0"/>
          </a:p>
        </p:txBody>
      </p:sp>
    </p:spTree>
    <p:extLst>
      <p:ext uri="{BB962C8B-B14F-4D97-AF65-F5344CB8AC3E}">
        <p14:creationId xmlns:p14="http://schemas.microsoft.com/office/powerpoint/2010/main" val="36130330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t>Inserting </a:t>
            </a:r>
            <a:r>
              <a:rPr lang="en-US" dirty="0"/>
              <a:t>Section </a:t>
            </a:r>
            <a:r>
              <a:rPr lang="en-US" dirty="0" smtClean="0"/>
              <a:t>Breaks</a:t>
            </a:r>
            <a:endParaRPr lang="en-US" dirty="0" smtClean="0">
              <a:ea typeface="+mj-ea"/>
              <a:cs typeface="+mj-cs"/>
            </a:endParaRPr>
          </a:p>
        </p:txBody>
      </p:sp>
      <p:pic>
        <p:nvPicPr>
          <p:cNvPr id="2" name="Picture 1" descr="table05.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575852"/>
            <a:ext cx="8109616" cy="2843748"/>
          </a:xfrm>
          <a:prstGeom prst="rect">
            <a:avLst/>
          </a:prstGeom>
        </p:spPr>
      </p:pic>
    </p:spTree>
    <p:extLst>
      <p:ext uri="{BB962C8B-B14F-4D97-AF65-F5344CB8AC3E}">
        <p14:creationId xmlns:p14="http://schemas.microsoft.com/office/powerpoint/2010/main" val="35069568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Insert a Section Break</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Scroll </a:t>
            </a:r>
            <a:r>
              <a:rPr lang="en-US" sz="2400" dirty="0"/>
              <a:t>up to page 1 and position the insertion point after </a:t>
            </a:r>
            <a:r>
              <a:rPr lang="en-US" sz="2400" i="1" dirty="0"/>
              <a:t>Relocation Proposal.</a:t>
            </a:r>
            <a:endParaRPr lang="en-US" sz="2400" dirty="0"/>
          </a:p>
          <a:p>
            <a:pPr marL="457200" indent="-457200">
              <a:buFont typeface="+mj-lt"/>
              <a:buAutoNum type="arabicPeriod"/>
            </a:pPr>
            <a:r>
              <a:rPr lang="en-US" sz="2400" dirty="0" smtClean="0"/>
              <a:t>On </a:t>
            </a:r>
            <a:r>
              <a:rPr lang="en-US" sz="2400" dirty="0"/>
              <a:t>the Page Layout tab, in the Page Setup group, click the </a:t>
            </a:r>
            <a:r>
              <a:rPr lang="en-US" sz="2400" b="1" dirty="0"/>
              <a:t>Breaks</a:t>
            </a:r>
            <a:r>
              <a:rPr lang="en-US" sz="2400" dirty="0"/>
              <a:t> menu. Then, under Section Breaks, select </a:t>
            </a:r>
            <a:r>
              <a:rPr lang="en-US" sz="2400" b="1" dirty="0"/>
              <a:t>Continuous</a:t>
            </a:r>
            <a:r>
              <a:rPr lang="en-US" sz="2400" dirty="0"/>
              <a:t>.</a:t>
            </a:r>
          </a:p>
          <a:p>
            <a:pPr marL="457200" indent="-457200">
              <a:buFont typeface="+mj-lt"/>
              <a:buAutoNum type="arabicPeriod"/>
            </a:pPr>
            <a:r>
              <a:rPr lang="en-US" sz="2400" dirty="0" smtClean="0"/>
              <a:t>Position </a:t>
            </a:r>
            <a:r>
              <a:rPr lang="en-US" sz="2400" dirty="0"/>
              <a:t>the insertion point on the blank line before P in Prepared for. . . </a:t>
            </a:r>
          </a:p>
          <a:p>
            <a:pPr marL="457200" indent="-457200">
              <a:buFont typeface="+mj-lt"/>
              <a:buAutoNum type="arabicPeriod"/>
            </a:pPr>
            <a:r>
              <a:rPr lang="en-US" sz="2400" dirty="0" smtClean="0"/>
              <a:t>On </a:t>
            </a:r>
            <a:r>
              <a:rPr lang="en-US" sz="2400" dirty="0"/>
              <a:t>the Page Layout tab, in the Page Setup group, click the </a:t>
            </a:r>
            <a:r>
              <a:rPr lang="en-US" sz="2400" b="1" dirty="0"/>
              <a:t>drop-down arrow</a:t>
            </a:r>
            <a:r>
              <a:rPr lang="en-US" sz="2400" dirty="0"/>
              <a:t> to display the Breaks menu</a:t>
            </a:r>
            <a:r>
              <a:rPr lang="en-US" sz="2400" dirty="0" smtClean="0"/>
              <a:t>.</a:t>
            </a:r>
            <a:endParaRPr lang="en-US" sz="2400" dirty="0"/>
          </a:p>
        </p:txBody>
      </p:sp>
    </p:spTree>
    <p:extLst>
      <p:ext uri="{BB962C8B-B14F-4D97-AF65-F5344CB8AC3E}">
        <p14:creationId xmlns:p14="http://schemas.microsoft.com/office/powerpoint/2010/main" val="26206357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a Section Break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5"/>
            </a:pPr>
            <a:r>
              <a:rPr lang="en-US" sz="2400" dirty="0" smtClean="0"/>
              <a:t>In </a:t>
            </a:r>
            <a:r>
              <a:rPr lang="en-US" sz="2400" dirty="0"/>
              <a:t>the Section Breaks section of the menu, select </a:t>
            </a:r>
            <a:r>
              <a:rPr lang="en-US" sz="2400" dirty="0" smtClean="0"/>
              <a:t/>
            </a:r>
            <a:br>
              <a:rPr lang="en-US" sz="2400" dirty="0" smtClean="0"/>
            </a:br>
            <a:r>
              <a:rPr lang="en-US" sz="2400" b="1" dirty="0" smtClean="0"/>
              <a:t>Next </a:t>
            </a:r>
            <a:r>
              <a:rPr lang="en-US" sz="2400" b="1" dirty="0"/>
              <a:t>Page</a:t>
            </a:r>
            <a:r>
              <a:rPr lang="en-US" sz="2400" dirty="0"/>
              <a:t>. A section break is inserted in your document, as </a:t>
            </a:r>
            <a:r>
              <a:rPr lang="en-US" sz="2400" dirty="0" smtClean="0"/>
              <a:t>shown below. </a:t>
            </a:r>
            <a:r>
              <a:rPr lang="en-US" sz="2400" dirty="0"/>
              <a:t>Inserting a section break allows you format the document without affecting the other pages </a:t>
            </a:r>
            <a:r>
              <a:rPr lang="en-US" sz="2400" dirty="0" smtClean="0"/>
              <a:t/>
            </a:r>
            <a:br>
              <a:rPr lang="en-US" sz="2400" dirty="0" smtClean="0"/>
            </a:br>
            <a:r>
              <a:rPr lang="en-US" sz="2400" dirty="0" smtClean="0"/>
              <a:t>in </a:t>
            </a:r>
            <a:r>
              <a:rPr lang="en-US" sz="2400" dirty="0"/>
              <a:t>the document</a:t>
            </a:r>
            <a:r>
              <a:rPr lang="en-US" sz="2400" dirty="0" smtClean="0"/>
              <a:t>.</a:t>
            </a:r>
            <a:endParaRPr lang="en-US" sz="2400" dirty="0"/>
          </a:p>
          <a:p>
            <a:endParaRPr lang="en-US" sz="2400" b="1" i="1" dirty="0"/>
          </a:p>
          <a:p>
            <a:endParaRPr lang="en-US" sz="2400" b="1" i="1" dirty="0"/>
          </a:p>
          <a:p>
            <a:endParaRPr lang="en-US" sz="2400" dirty="0"/>
          </a:p>
        </p:txBody>
      </p:sp>
      <p:pic>
        <p:nvPicPr>
          <p:cNvPr id="2" name="Picture 1" descr="05.0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2720" y="3490848"/>
            <a:ext cx="6116320" cy="2842155"/>
          </a:xfrm>
          <a:prstGeom prst="rect">
            <a:avLst/>
          </a:prstGeom>
        </p:spPr>
      </p:pic>
    </p:spTree>
    <p:extLst>
      <p:ext uri="{BB962C8B-B14F-4D97-AF65-F5344CB8AC3E}">
        <p14:creationId xmlns:p14="http://schemas.microsoft.com/office/powerpoint/2010/main" val="4122940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a Section Break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6"/>
            </a:pPr>
            <a:r>
              <a:rPr lang="en-US" sz="2400" dirty="0" smtClean="0"/>
              <a:t>Position </a:t>
            </a:r>
            <a:r>
              <a:rPr lang="en-US" sz="2400" dirty="0"/>
              <a:t>the insertion point before the </a:t>
            </a:r>
            <a:r>
              <a:rPr lang="en-US" sz="2400" i="1" dirty="0"/>
              <a:t>O</a:t>
            </a:r>
            <a:r>
              <a:rPr lang="en-US" sz="2400" dirty="0"/>
              <a:t> in the </a:t>
            </a:r>
            <a:r>
              <a:rPr lang="en-US" sz="2400" i="1" dirty="0"/>
              <a:t>Option 1 </a:t>
            </a:r>
            <a:r>
              <a:rPr lang="en-US" sz="2400" dirty="0"/>
              <a:t>heading.</a:t>
            </a:r>
          </a:p>
          <a:p>
            <a:pPr marL="457200" indent="-457200">
              <a:buFont typeface="+mj-lt"/>
              <a:buAutoNum type="arabicPeriod" startAt="6"/>
            </a:pPr>
            <a:r>
              <a:rPr lang="en-US" sz="2400" dirty="0" smtClean="0"/>
              <a:t>On </a:t>
            </a:r>
            <a:r>
              <a:rPr lang="en-US" sz="2400" dirty="0"/>
              <a:t>the Page Layout tab, in the Page Setup group, click the </a:t>
            </a:r>
            <a:r>
              <a:rPr lang="en-US" sz="2400" b="1" dirty="0"/>
              <a:t>drop-down arrow</a:t>
            </a:r>
            <a:r>
              <a:rPr lang="en-US" sz="2400" dirty="0"/>
              <a:t> to display the Breaks </a:t>
            </a:r>
            <a:r>
              <a:rPr lang="en-US" sz="2400" dirty="0" smtClean="0"/>
              <a:t>menu.</a:t>
            </a:r>
          </a:p>
          <a:p>
            <a:pPr marL="457200" indent="-457200">
              <a:buFont typeface="+mj-lt"/>
              <a:buAutoNum type="arabicPeriod" startAt="6"/>
            </a:pPr>
            <a:r>
              <a:rPr lang="en-US" sz="2400" dirty="0" smtClean="0"/>
              <a:t>Under </a:t>
            </a:r>
            <a:r>
              <a:rPr lang="en-US" sz="2400" dirty="0"/>
              <a:t>Section Breaks, select </a:t>
            </a:r>
            <a:r>
              <a:rPr lang="en-US" sz="2400" b="1" dirty="0"/>
              <a:t>Next Page</a:t>
            </a:r>
            <a:r>
              <a:rPr lang="en-US" sz="2400" dirty="0"/>
              <a:t>. The Next Page break begins a new section on the following </a:t>
            </a:r>
            <a:r>
              <a:rPr lang="en-US" sz="2400" dirty="0" smtClean="0"/>
              <a:t>page.</a:t>
            </a:r>
          </a:p>
          <a:p>
            <a:pPr marL="457200" indent="-457200">
              <a:buFont typeface="+mj-lt"/>
              <a:buAutoNum type="arabicPeriod" startAt="6"/>
            </a:pPr>
            <a:r>
              <a:rPr lang="en-US" sz="2400" dirty="0" smtClean="0"/>
              <a:t>Place </a:t>
            </a:r>
            <a:r>
              <a:rPr lang="en-US" sz="2400" dirty="0"/>
              <a:t>the insertion point on page 1 and select the three line headings to include the blank line below. Click the </a:t>
            </a:r>
            <a:r>
              <a:rPr lang="en-US" sz="2400" b="1" dirty="0"/>
              <a:t>drop-down arrow</a:t>
            </a:r>
            <a:r>
              <a:rPr lang="en-US" sz="2400" dirty="0"/>
              <a:t> to display the Page Setup dialog box</a:t>
            </a:r>
            <a:r>
              <a:rPr lang="en-US" sz="2400" dirty="0" smtClean="0"/>
              <a:t>.</a:t>
            </a:r>
            <a:endParaRPr lang="en-US" sz="2400" dirty="0"/>
          </a:p>
        </p:txBody>
      </p:sp>
    </p:spTree>
    <p:extLst>
      <p:ext uri="{BB962C8B-B14F-4D97-AF65-F5344CB8AC3E}">
        <p14:creationId xmlns:p14="http://schemas.microsoft.com/office/powerpoint/2010/main" val="35972183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a Section Break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0"/>
            </a:pPr>
            <a:r>
              <a:rPr lang="en-US" sz="2400" b="1" dirty="0" smtClean="0"/>
              <a:t> </a:t>
            </a:r>
            <a:r>
              <a:rPr lang="en-US" sz="2400" dirty="0" smtClean="0"/>
              <a:t>In </a:t>
            </a:r>
            <a:r>
              <a:rPr lang="en-US" sz="2400" dirty="0"/>
              <a:t>the Margins tab, change the top margin from 2” to </a:t>
            </a:r>
            <a:r>
              <a:rPr lang="en-US" sz="2400" b="1" dirty="0"/>
              <a:t>1”</a:t>
            </a:r>
            <a:r>
              <a:rPr lang="en-US" sz="2400" dirty="0"/>
              <a:t>. In the lower-left corner of the dialog box, notice the Apply to section displays as This section.</a:t>
            </a:r>
          </a:p>
          <a:p>
            <a:pPr marL="457200" indent="-457200">
              <a:buFont typeface="+mj-lt"/>
              <a:buAutoNum type="arabicPeriod" startAt="10"/>
            </a:pPr>
            <a:r>
              <a:rPr lang="en-US" sz="2400" b="1" dirty="0" smtClean="0"/>
              <a:t> </a:t>
            </a:r>
            <a:r>
              <a:rPr lang="en-US" sz="2400" dirty="0" smtClean="0"/>
              <a:t>Click </a:t>
            </a:r>
            <a:r>
              <a:rPr lang="en-US" sz="2400" dirty="0"/>
              <a:t>the </a:t>
            </a:r>
            <a:r>
              <a:rPr lang="en-US" sz="2400" b="1" dirty="0"/>
              <a:t>Layout</a:t>
            </a:r>
            <a:r>
              <a:rPr lang="en-US" sz="2400" dirty="0"/>
              <a:t> tab and under the Page section, Vertical alignment, select </a:t>
            </a:r>
            <a:r>
              <a:rPr lang="en-US" sz="2400" b="1" dirty="0"/>
              <a:t>Center</a:t>
            </a:r>
            <a:r>
              <a:rPr lang="en-US" sz="2400" dirty="0"/>
              <a:t>, then click</a:t>
            </a:r>
            <a:r>
              <a:rPr lang="en-US" sz="2400" b="1" dirty="0"/>
              <a:t> OK.</a:t>
            </a:r>
            <a:r>
              <a:rPr lang="en-US" sz="2400" dirty="0"/>
              <a:t> The changes made in the Layout tab will be applied to this </a:t>
            </a:r>
            <a:r>
              <a:rPr lang="en-US" sz="2400" dirty="0" smtClean="0"/>
              <a:t>section.</a:t>
            </a:r>
          </a:p>
          <a:p>
            <a:pPr marL="457200" indent="-457200">
              <a:buFont typeface="+mj-lt"/>
              <a:buAutoNum type="arabicPeriod" startAt="10"/>
            </a:pPr>
            <a:r>
              <a:rPr lang="en-US" sz="2400" dirty="0"/>
              <a:t> </a:t>
            </a:r>
            <a:r>
              <a:rPr lang="en-US" sz="2400" dirty="0" smtClean="0"/>
              <a:t>Click </a:t>
            </a:r>
            <a:r>
              <a:rPr lang="en-US" sz="2400" dirty="0"/>
              <a:t>the </a:t>
            </a:r>
            <a:r>
              <a:rPr lang="en-US" sz="2400" b="1" dirty="0"/>
              <a:t>File</a:t>
            </a:r>
            <a:r>
              <a:rPr lang="en-US" sz="2400" dirty="0"/>
              <a:t> tab, then click </a:t>
            </a:r>
            <a:r>
              <a:rPr lang="en-US" sz="2400" b="1" dirty="0"/>
              <a:t>Print</a:t>
            </a:r>
            <a:r>
              <a:rPr lang="en-US" sz="2400" dirty="0"/>
              <a:t> to preview your document in Backstage view. The first page is vertically centered, as shown </a:t>
            </a:r>
            <a:r>
              <a:rPr lang="en-US" sz="2400" dirty="0" smtClean="0"/>
              <a:t>on the next slide; </a:t>
            </a:r>
            <a:r>
              <a:rPr lang="en-US" sz="2400" dirty="0"/>
              <a:t>while the remaining pages are vertically aligned at the top with a 2” margin. Use the directional arrows in Backstage to go to the next page. Press the </a:t>
            </a:r>
            <a:r>
              <a:rPr lang="en-US" sz="2400" b="1" dirty="0"/>
              <a:t>Esc</a:t>
            </a:r>
            <a:r>
              <a:rPr lang="en-US" sz="2400" dirty="0"/>
              <a:t> key</a:t>
            </a:r>
            <a:r>
              <a:rPr lang="en-US" sz="2400" dirty="0" smtClean="0"/>
              <a:t>.</a:t>
            </a:r>
            <a:endParaRPr lang="en-US" sz="2400" dirty="0"/>
          </a:p>
        </p:txBody>
      </p:sp>
    </p:spTree>
    <p:extLst>
      <p:ext uri="{BB962C8B-B14F-4D97-AF65-F5344CB8AC3E}">
        <p14:creationId xmlns:p14="http://schemas.microsoft.com/office/powerpoint/2010/main" val="26032954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a Section </a:t>
            </a:r>
            <a:r>
              <a:rPr lang="en-US" dirty="0" smtClean="0"/>
              <a:t>Break</a:t>
            </a:r>
            <a:endParaRPr lang="en-US" dirty="0" smtClean="0">
              <a:ea typeface="+mj-ea"/>
              <a:cs typeface="+mj-cs"/>
            </a:endParaRPr>
          </a:p>
        </p:txBody>
      </p:sp>
      <p:pic>
        <p:nvPicPr>
          <p:cNvPr id="2" name="Picture 1" descr="05.1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6864" y="1710316"/>
            <a:ext cx="7946896" cy="4332042"/>
          </a:xfrm>
          <a:prstGeom prst="rect">
            <a:avLst/>
          </a:prstGeom>
        </p:spPr>
      </p:pic>
    </p:spTree>
    <p:extLst>
      <p:ext uri="{BB962C8B-B14F-4D97-AF65-F5344CB8AC3E}">
        <p14:creationId xmlns:p14="http://schemas.microsoft.com/office/powerpoint/2010/main" val="5533040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a Section Break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3"/>
            </a:pPr>
            <a:r>
              <a:rPr lang="en-US" sz="2400" b="1" dirty="0" smtClean="0"/>
              <a:t> </a:t>
            </a:r>
            <a:r>
              <a:rPr lang="en-US" sz="2400" dirty="0" smtClean="0"/>
              <a:t>Position </a:t>
            </a:r>
            <a:r>
              <a:rPr lang="en-US" sz="2400" dirty="0"/>
              <a:t>the insertion point anywhere on page 3. In the Page Setup group, click the </a:t>
            </a:r>
            <a:r>
              <a:rPr lang="en-US" sz="2400" b="1" dirty="0"/>
              <a:t>drop-down arrow</a:t>
            </a:r>
            <a:r>
              <a:rPr lang="en-US" sz="2400" dirty="0"/>
              <a:t> to display the Page Setup dialog box. In the Margins tab, change the top margin from 2” to </a:t>
            </a:r>
            <a:r>
              <a:rPr lang="en-US" sz="2400" b="1" dirty="0"/>
              <a:t>1”</a:t>
            </a:r>
            <a:r>
              <a:rPr lang="en-US" sz="2400" dirty="0"/>
              <a:t>. The margins for page 3 and 4 are set to 1”.</a:t>
            </a:r>
          </a:p>
          <a:p>
            <a:pPr marL="457200" indent="-457200">
              <a:buFont typeface="+mj-lt"/>
              <a:buAutoNum type="arabicPeriod" startAt="13"/>
            </a:pPr>
            <a:r>
              <a:rPr lang="en-US" sz="2400" b="1" dirty="0" smtClean="0"/>
              <a:t> SAVE</a:t>
            </a:r>
            <a:r>
              <a:rPr lang="en-US" sz="2400" dirty="0" smtClean="0"/>
              <a:t> </a:t>
            </a:r>
            <a:r>
              <a:rPr lang="en-US" sz="2400" dirty="0"/>
              <a:t>the document as </a:t>
            </a:r>
            <a:r>
              <a:rPr lang="en-US" sz="2400" b="1" i="1" dirty="0"/>
              <a:t>draft4_proposal</a:t>
            </a:r>
            <a:r>
              <a:rPr lang="en-US" sz="2400" dirty="0"/>
              <a:t> in the lesson folder on your USB flash drive.</a:t>
            </a:r>
          </a:p>
          <a:p>
            <a:pPr marL="457200" indent="-457200">
              <a:buFont typeface="+mj-lt"/>
              <a:buAutoNum type="arabicPeriod" startAt="13"/>
            </a:pPr>
            <a:r>
              <a:rPr lang="en-US" sz="2400" b="1" dirty="0" smtClean="0"/>
              <a:t> </a:t>
            </a:r>
            <a:r>
              <a:rPr lang="en-US" sz="2400" dirty="0" smtClean="0"/>
              <a:t>Highlight </a:t>
            </a:r>
            <a:r>
              <a:rPr lang="en-US" sz="2400" dirty="0"/>
              <a:t>and press </a:t>
            </a:r>
            <a:r>
              <a:rPr lang="en-US" sz="2400" b="1" dirty="0"/>
              <a:t>Delete</a:t>
            </a:r>
            <a:r>
              <a:rPr lang="en-US" sz="2400" dirty="0"/>
              <a:t> to remove each of the section breaks that you have applied</a:t>
            </a:r>
            <a:r>
              <a:rPr lang="en-US" sz="2400" dirty="0" smtClean="0"/>
              <a:t>.</a:t>
            </a:r>
            <a:endParaRPr lang="en-US" sz="2400" dirty="0"/>
          </a:p>
        </p:txBody>
      </p:sp>
    </p:spTree>
    <p:extLst>
      <p:ext uri="{BB962C8B-B14F-4D97-AF65-F5344CB8AC3E}">
        <p14:creationId xmlns:p14="http://schemas.microsoft.com/office/powerpoint/2010/main" val="10287659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a Section Break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6"/>
            </a:pPr>
            <a:r>
              <a:rPr lang="en-US" sz="2400" b="1" dirty="0" smtClean="0"/>
              <a:t> </a:t>
            </a:r>
            <a:r>
              <a:rPr lang="en-US" sz="2400" dirty="0" smtClean="0"/>
              <a:t>On </a:t>
            </a:r>
            <a:r>
              <a:rPr lang="en-US" sz="2400" dirty="0"/>
              <a:t>the first page, position the insertion point before the </a:t>
            </a:r>
            <a:r>
              <a:rPr lang="en-US" sz="2400" b="1" dirty="0"/>
              <a:t>P</a:t>
            </a:r>
            <a:r>
              <a:rPr lang="en-US" sz="2400" dirty="0"/>
              <a:t> in </a:t>
            </a:r>
            <a:r>
              <a:rPr lang="en-US" sz="2400" i="1" dirty="0"/>
              <a:t>Prepared for</a:t>
            </a:r>
            <a:r>
              <a:rPr lang="en-US" sz="2400" dirty="0"/>
              <a:t>. On the Page Layout tab, in the Page Setup group, click the </a:t>
            </a:r>
            <a:r>
              <a:rPr lang="en-US" sz="2400" b="1" dirty="0"/>
              <a:t>drop-down arrow </a:t>
            </a:r>
            <a:r>
              <a:rPr lang="en-US" sz="2400" dirty="0"/>
              <a:t>to display the Breaks menu. Under Section Breaks in the Breaks menu, select </a:t>
            </a:r>
            <a:r>
              <a:rPr lang="en-US" sz="2400" b="1" dirty="0"/>
              <a:t>Even Page </a:t>
            </a:r>
            <a:r>
              <a:rPr lang="en-US" sz="2400" dirty="0"/>
              <a:t>to start a new section on the next even-numbered page. The status bar reads 2 of 3.</a:t>
            </a:r>
          </a:p>
          <a:p>
            <a:pPr marL="457200" indent="-457200">
              <a:buFont typeface="+mj-lt"/>
              <a:buAutoNum type="arabicPeriod" startAt="16"/>
            </a:pPr>
            <a:r>
              <a:rPr lang="en-US" sz="2400" b="1" dirty="0" smtClean="0"/>
              <a:t> </a:t>
            </a:r>
            <a:r>
              <a:rPr lang="en-US" sz="2400" dirty="0" smtClean="0"/>
              <a:t>Position </a:t>
            </a:r>
            <a:r>
              <a:rPr lang="en-US" sz="2400" dirty="0"/>
              <a:t>the insertion point before </a:t>
            </a:r>
            <a:r>
              <a:rPr lang="en-US" sz="2400" b="1" dirty="0"/>
              <a:t>O</a:t>
            </a:r>
            <a:r>
              <a:rPr lang="en-US" sz="2400" dirty="0"/>
              <a:t> in </a:t>
            </a:r>
            <a:r>
              <a:rPr lang="en-US" sz="2400" i="1" dirty="0"/>
              <a:t>Option 1 </a:t>
            </a:r>
            <a:r>
              <a:rPr lang="en-US" sz="2400" dirty="0"/>
              <a:t>heading.</a:t>
            </a:r>
          </a:p>
          <a:p>
            <a:pPr marL="457200" indent="-457200">
              <a:buFont typeface="+mj-lt"/>
              <a:buAutoNum type="arabicPeriod" startAt="16"/>
            </a:pPr>
            <a:r>
              <a:rPr lang="en-US" sz="2400" b="1" dirty="0" smtClean="0"/>
              <a:t> </a:t>
            </a:r>
            <a:r>
              <a:rPr lang="en-US" sz="2400" dirty="0" smtClean="0"/>
              <a:t>On </a:t>
            </a:r>
            <a:r>
              <a:rPr lang="en-US" sz="2400" dirty="0"/>
              <a:t>the Page Layout tab, in the Page Setup group, click the </a:t>
            </a:r>
            <a:r>
              <a:rPr lang="en-US" sz="2400" b="1" dirty="0"/>
              <a:t>drop-down arrow </a:t>
            </a:r>
            <a:r>
              <a:rPr lang="en-US" sz="2400" dirty="0"/>
              <a:t>to display the Breaks menu, then select </a:t>
            </a:r>
            <a:r>
              <a:rPr lang="en-US" sz="2400" b="1" dirty="0"/>
              <a:t>Odd Page </a:t>
            </a:r>
            <a:r>
              <a:rPr lang="en-US" sz="2400" dirty="0"/>
              <a:t>to start a new section on the next odd-numbered page. The status bar reads 3 of 4. Section breaks have been inserted for both Even and Odd Pages</a:t>
            </a:r>
            <a:r>
              <a:rPr lang="en-US" sz="2400" dirty="0" smtClean="0"/>
              <a:t>.</a:t>
            </a:r>
            <a:endParaRPr lang="en-US" sz="2400" dirty="0"/>
          </a:p>
          <a:p>
            <a:endParaRPr lang="en-US" sz="2400" dirty="0"/>
          </a:p>
          <a:p>
            <a:endParaRPr lang="en-US" sz="2400" dirty="0"/>
          </a:p>
          <a:p>
            <a:endParaRPr lang="en-US" sz="2400" dirty="0"/>
          </a:p>
        </p:txBody>
      </p:sp>
    </p:spTree>
    <p:extLst>
      <p:ext uri="{BB962C8B-B14F-4D97-AF65-F5344CB8AC3E}">
        <p14:creationId xmlns:p14="http://schemas.microsoft.com/office/powerpoint/2010/main" val="32695161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a Section Break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2116832"/>
          </a:xfrm>
        </p:spPr>
        <p:txBody>
          <a:bodyPr/>
          <a:lstStyle/>
          <a:p>
            <a:pPr marL="457200" indent="-457200">
              <a:buFont typeface="+mj-lt"/>
              <a:buAutoNum type="arabicPeriod" startAt="19"/>
            </a:pPr>
            <a:r>
              <a:rPr lang="en-US" sz="2400" b="1" dirty="0" smtClean="0"/>
              <a:t> SAVE</a:t>
            </a:r>
            <a:r>
              <a:rPr lang="en-US" sz="2400" dirty="0" smtClean="0"/>
              <a:t> </a:t>
            </a:r>
            <a:r>
              <a:rPr lang="en-US" sz="2400" dirty="0"/>
              <a:t>the document as </a:t>
            </a:r>
            <a:r>
              <a:rPr lang="en-US" sz="2400" b="1" i="1" dirty="0"/>
              <a:t>draft5_proposal</a:t>
            </a:r>
            <a:r>
              <a:rPr lang="en-US" sz="2400" dirty="0"/>
              <a:t> in the lesson folder on your USB flash drive, then </a:t>
            </a:r>
            <a:r>
              <a:rPr lang="en-US" sz="2400" b="1" dirty="0"/>
              <a:t>CLOSE</a:t>
            </a:r>
            <a:r>
              <a:rPr lang="en-US" sz="2400" dirty="0"/>
              <a:t> the file.</a:t>
            </a:r>
          </a:p>
          <a:p>
            <a:r>
              <a:rPr lang="en-US" sz="2400" b="1" dirty="0" smtClean="0"/>
              <a:t>LEAVE</a:t>
            </a:r>
            <a:r>
              <a:rPr lang="en-US" sz="2400" dirty="0" smtClean="0"/>
              <a:t> Word open to use in the next exercise.</a:t>
            </a:r>
          </a:p>
          <a:p>
            <a:r>
              <a:rPr lang="en-US" sz="2400" dirty="0" smtClean="0"/>
              <a:t>Section </a:t>
            </a:r>
            <a:r>
              <a:rPr lang="en-US" sz="2400" dirty="0"/>
              <a:t>breaks can be used to change types of formatting for</a:t>
            </a:r>
            <a:r>
              <a:rPr lang="en-US" sz="2400" dirty="0" smtClean="0"/>
              <a:t>:</a:t>
            </a:r>
            <a:endParaRPr lang="en-US" sz="2400" dirty="0"/>
          </a:p>
        </p:txBody>
      </p:sp>
      <p:sp>
        <p:nvSpPr>
          <p:cNvPr id="6" name="Rectangle 3"/>
          <p:cNvSpPr txBox="1">
            <a:spLocks noChangeArrowheads="1"/>
          </p:cNvSpPr>
          <p:nvPr/>
        </p:nvSpPr>
        <p:spPr bwMode="auto">
          <a:xfrm>
            <a:off x="971600" y="3717032"/>
            <a:ext cx="7560840" cy="2448272"/>
          </a:xfrm>
          <a:prstGeom prst="rect">
            <a:avLst/>
          </a:prstGeom>
          <a:noFill/>
          <a:ln w="9525">
            <a:noFill/>
            <a:miter lim="800000"/>
            <a:headEnd/>
            <a:tailEnd/>
          </a:ln>
        </p:spPr>
        <p:txBody>
          <a:bodyPr vert="horz" wrap="square" lIns="91440" tIns="45720" rIns="91440" bIns="45720" numCol="2" anchor="t" anchorCtr="0" compatLnSpc="1">
            <a:prstTxWarp prst="textNoShape">
              <a:avLst/>
            </a:prstTxWarp>
          </a:bodyPr>
          <a:lstStyle>
            <a:lvl1pPr marL="342900" indent="-342900" algn="l" rtl="0" fontAlgn="base">
              <a:spcBef>
                <a:spcPct val="20000"/>
              </a:spcBef>
              <a:spcAft>
                <a:spcPct val="0"/>
              </a:spcAft>
              <a:buClr>
                <a:srgbClr val="0000CC"/>
              </a:buClr>
              <a:buChar char="•"/>
              <a:defRPr sz="3200">
                <a:solidFill>
                  <a:schemeClr val="tx1"/>
                </a:solidFill>
                <a:latin typeface="+mn-lt"/>
                <a:ea typeface="ＭＳ Ｐゴシック" charset="-128"/>
                <a:cs typeface="ＭＳ Ｐゴシック" charset="-128"/>
              </a:defRPr>
            </a:lvl1pPr>
            <a:lvl2pPr marL="742950" indent="-285750" algn="l" rtl="0" fontAlgn="base">
              <a:spcBef>
                <a:spcPct val="20000"/>
              </a:spcBef>
              <a:spcAft>
                <a:spcPct val="0"/>
              </a:spcAft>
              <a:buClr>
                <a:srgbClr val="0000CC"/>
              </a:buClr>
              <a:buChar char="–"/>
              <a:defRPr sz="3000">
                <a:solidFill>
                  <a:schemeClr val="tx1"/>
                </a:solidFill>
                <a:latin typeface="+mn-lt"/>
                <a:ea typeface="ＭＳ Ｐゴシック" charset="-128"/>
              </a:defRPr>
            </a:lvl2pPr>
            <a:lvl3pPr marL="1143000" indent="-228600" algn="l" rtl="0" fontAlgn="base">
              <a:spcBef>
                <a:spcPct val="20000"/>
              </a:spcBef>
              <a:spcAft>
                <a:spcPct val="0"/>
              </a:spcAft>
              <a:buClr>
                <a:schemeClr val="tx1"/>
              </a:buClr>
              <a:buChar char="•"/>
              <a:defRPr sz="2800">
                <a:solidFill>
                  <a:schemeClr val="tx1"/>
                </a:solidFill>
                <a:latin typeface="+mn-lt"/>
                <a:ea typeface="ＭＳ Ｐゴシック" charset="-128"/>
              </a:defRPr>
            </a:lvl3pPr>
            <a:lvl4pPr marL="1600200" indent="-228600" algn="l" rtl="0" fontAlgn="base">
              <a:spcBef>
                <a:spcPct val="20000"/>
              </a:spcBef>
              <a:spcAft>
                <a:spcPct val="0"/>
              </a:spcAft>
              <a:buChar char="–"/>
              <a:defRPr sz="2000" b="1">
                <a:solidFill>
                  <a:schemeClr val="tx1"/>
                </a:solidFill>
                <a:latin typeface="+mn-lt"/>
                <a:ea typeface="ＭＳ Ｐゴシック" charset="-128"/>
              </a:defRPr>
            </a:lvl4pPr>
            <a:lvl5pPr marL="2057400" indent="-228600" algn="l" rtl="0" fontAlgn="base">
              <a:spcBef>
                <a:spcPct val="20000"/>
              </a:spcBef>
              <a:spcAft>
                <a:spcPct val="0"/>
              </a:spcAft>
              <a:buChar char="»"/>
              <a:defRPr sz="2000" b="1">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a:lstStyle>
          <a:p>
            <a:pPr lvl="0">
              <a:spcBef>
                <a:spcPts val="300"/>
              </a:spcBef>
              <a:buFont typeface="Arial"/>
              <a:buChar char="•"/>
            </a:pPr>
            <a:r>
              <a:rPr lang="en-US" sz="2400" dirty="0" smtClean="0"/>
              <a:t>Columns</a:t>
            </a:r>
          </a:p>
          <a:p>
            <a:pPr>
              <a:spcBef>
                <a:spcPts val="300"/>
              </a:spcBef>
              <a:buFont typeface="Arial"/>
              <a:buChar char="•"/>
            </a:pPr>
            <a:r>
              <a:rPr lang="en-US" sz="2400" dirty="0"/>
              <a:t>Footnotes and </a:t>
            </a:r>
            <a:r>
              <a:rPr lang="en-US" sz="2400" dirty="0" smtClean="0"/>
              <a:t>endnotes</a:t>
            </a:r>
          </a:p>
          <a:p>
            <a:pPr>
              <a:spcBef>
                <a:spcPts val="300"/>
              </a:spcBef>
              <a:buFont typeface="Arial"/>
              <a:buChar char="•"/>
            </a:pPr>
            <a:r>
              <a:rPr lang="en-US" sz="2400" dirty="0"/>
              <a:t>Headers and footers</a:t>
            </a:r>
          </a:p>
          <a:p>
            <a:pPr lvl="0">
              <a:spcBef>
                <a:spcPts val="300"/>
              </a:spcBef>
              <a:buFont typeface="Arial"/>
              <a:buChar char="•"/>
            </a:pPr>
            <a:r>
              <a:rPr lang="en-US" sz="2400" dirty="0" smtClean="0"/>
              <a:t>Line </a:t>
            </a:r>
            <a:r>
              <a:rPr lang="en-US" sz="2400" dirty="0"/>
              <a:t>numbering</a:t>
            </a:r>
          </a:p>
          <a:p>
            <a:pPr lvl="0">
              <a:spcBef>
                <a:spcPts val="300"/>
              </a:spcBef>
              <a:buFont typeface="Arial"/>
              <a:buChar char="•"/>
            </a:pPr>
            <a:r>
              <a:rPr lang="en-US" sz="2400" dirty="0"/>
              <a:t>Margins</a:t>
            </a:r>
          </a:p>
          <a:p>
            <a:pPr lvl="0">
              <a:spcBef>
                <a:spcPts val="300"/>
              </a:spcBef>
              <a:buFont typeface="Arial"/>
              <a:buChar char="•"/>
            </a:pPr>
            <a:r>
              <a:rPr lang="en-US" sz="2400" dirty="0"/>
              <a:t>Page borders</a:t>
            </a:r>
          </a:p>
          <a:p>
            <a:pPr lvl="0">
              <a:spcBef>
                <a:spcPts val="300"/>
              </a:spcBef>
              <a:buFont typeface="Arial"/>
              <a:buChar char="•"/>
            </a:pPr>
            <a:r>
              <a:rPr lang="en-US" sz="2400" dirty="0"/>
              <a:t>Page numbering</a:t>
            </a:r>
          </a:p>
          <a:p>
            <a:pPr lvl="0">
              <a:spcBef>
                <a:spcPts val="300"/>
              </a:spcBef>
              <a:buFont typeface="Arial"/>
              <a:buChar char="•"/>
            </a:pPr>
            <a:r>
              <a:rPr lang="en-US" sz="2400" dirty="0"/>
              <a:t>Paper size or orientation</a:t>
            </a:r>
          </a:p>
          <a:p>
            <a:pPr lvl="0">
              <a:spcBef>
                <a:spcPts val="300"/>
              </a:spcBef>
              <a:buFont typeface="Arial"/>
              <a:buChar char="•"/>
            </a:pPr>
            <a:r>
              <a:rPr lang="en-US" sz="2400" dirty="0"/>
              <a:t>Paper source for a printer</a:t>
            </a:r>
          </a:p>
          <a:p>
            <a:pPr lvl="0">
              <a:spcBef>
                <a:spcPts val="300"/>
              </a:spcBef>
              <a:buFont typeface="Arial"/>
              <a:buChar char="•"/>
            </a:pPr>
            <a:r>
              <a:rPr lang="en-US" sz="2400" dirty="0"/>
              <a:t>Vertical alignment of text </a:t>
            </a:r>
            <a:r>
              <a:rPr lang="en-US" sz="2400" dirty="0" smtClean="0"/>
              <a:t/>
            </a:r>
            <a:br>
              <a:rPr lang="en-US" sz="2400" dirty="0" smtClean="0"/>
            </a:br>
            <a:r>
              <a:rPr lang="en-US" sz="2400" dirty="0" smtClean="0"/>
              <a:t>on </a:t>
            </a:r>
            <a:r>
              <a:rPr lang="en-US" sz="2400" dirty="0"/>
              <a:t>a </a:t>
            </a:r>
            <a:r>
              <a:rPr lang="en-US" sz="2400" dirty="0" smtClean="0"/>
              <a:t>page</a:t>
            </a:r>
            <a:endParaRPr lang="en-US" sz="2400" dirty="0"/>
          </a:p>
        </p:txBody>
      </p:sp>
    </p:spTree>
    <p:extLst>
      <p:ext uri="{BB962C8B-B14F-4D97-AF65-F5344CB8AC3E}">
        <p14:creationId xmlns:p14="http://schemas.microsoft.com/office/powerpoint/2010/main" val="2657321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Software Orientation</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Commands in the Page Setup allow you to set margins, change the document’s orientation, and adjust the paper size for the entire document or sections in the document. </a:t>
            </a:r>
            <a:endParaRPr lang="en-US" sz="2400" dirty="0" smtClean="0"/>
          </a:p>
          <a:p>
            <a:r>
              <a:rPr lang="en-US" sz="2400" dirty="0" smtClean="0"/>
              <a:t>Inserting </a:t>
            </a:r>
            <a:r>
              <a:rPr lang="en-US" sz="2400" dirty="0"/>
              <a:t>section breaks into the document enables you to change the page setup for an existing section in the document without affecting the other pages in the document. </a:t>
            </a:r>
            <a:endParaRPr lang="en-US" sz="2400" dirty="0" smtClean="0"/>
          </a:p>
          <a:p>
            <a:r>
              <a:rPr lang="en-US" sz="2400" dirty="0" smtClean="0"/>
              <a:t>The </a:t>
            </a:r>
            <a:r>
              <a:rPr lang="en-US" sz="2400" dirty="0"/>
              <a:t>hyphenation command provides options to hyphenate words in a document automatically or manually and the non-breaking space wraps text to the next to avoid breaks at the right margin to create a uniform look.</a:t>
            </a:r>
          </a:p>
          <a:p>
            <a:endParaRPr lang="en-US" sz="2400" dirty="0"/>
          </a:p>
        </p:txBody>
      </p:sp>
    </p:spTree>
    <p:extLst>
      <p:ext uri="{BB962C8B-B14F-4D97-AF65-F5344CB8AC3E}">
        <p14:creationId xmlns:p14="http://schemas.microsoft.com/office/powerpoint/2010/main" val="21228404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Using Hyphenation</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Hyphens</a:t>
            </a:r>
            <a:r>
              <a:rPr lang="en-US" sz="2400" dirty="0"/>
              <a:t>, shown as the punctuation mark - , are used to join words and separate syllables of a single word. </a:t>
            </a:r>
            <a:endParaRPr lang="en-US" sz="2400" dirty="0" smtClean="0"/>
          </a:p>
          <a:p>
            <a:r>
              <a:rPr lang="en-US" sz="2400" dirty="0" smtClean="0"/>
              <a:t>By </a:t>
            </a:r>
            <a:r>
              <a:rPr lang="en-US" sz="2400" dirty="0"/>
              <a:t>default, hyphenation is off in Word; all words appear on a single line, rather than hyphenated. </a:t>
            </a:r>
            <a:endParaRPr lang="en-US" sz="2400" dirty="0" smtClean="0"/>
          </a:p>
          <a:p>
            <a:r>
              <a:rPr lang="en-US" sz="2400" dirty="0" smtClean="0"/>
              <a:t>As </a:t>
            </a:r>
            <a:r>
              <a:rPr lang="en-US" sz="2400" dirty="0"/>
              <a:t>you format a document, however, you might need to determine when to apply a hyphen. </a:t>
            </a:r>
            <a:endParaRPr lang="en-US" sz="2400" dirty="0" smtClean="0"/>
          </a:p>
          <a:p>
            <a:r>
              <a:rPr lang="en-US" sz="2400" dirty="0" smtClean="0"/>
              <a:t>In </a:t>
            </a:r>
            <a:r>
              <a:rPr lang="en-US" sz="2400" dirty="0"/>
              <a:t>this exercise, you practice using Word’s hyphenation feature. </a:t>
            </a:r>
          </a:p>
        </p:txBody>
      </p:sp>
    </p:spTree>
    <p:extLst>
      <p:ext uri="{BB962C8B-B14F-4D97-AF65-F5344CB8AC3E}">
        <p14:creationId xmlns:p14="http://schemas.microsoft.com/office/powerpoint/2010/main" val="34821025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a:t>
            </a:r>
            <a:r>
              <a:rPr lang="en-US" dirty="0" smtClean="0"/>
              <a:t>Insert </a:t>
            </a:r>
            <a:r>
              <a:rPr lang="en-US" dirty="0"/>
              <a:t>Hyphens in a Document</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a:pPr>
            <a:r>
              <a:rPr lang="en-US" sz="2400" dirty="0" smtClean="0"/>
              <a:t>On </a:t>
            </a:r>
            <a:r>
              <a:rPr lang="en-US" sz="2400" dirty="0"/>
              <a:t>the Page Layout tab, in the Page Setup group, click the </a:t>
            </a:r>
            <a:r>
              <a:rPr lang="en-US" sz="2400" b="1" dirty="0"/>
              <a:t>Hyphenation drop-down arro</a:t>
            </a:r>
            <a:r>
              <a:rPr lang="en-US" sz="2400" dirty="0"/>
              <a:t>w and select Automatic; review your document.</a:t>
            </a:r>
          </a:p>
          <a:p>
            <a:pPr marL="457200" indent="-457200">
              <a:buFont typeface="+mj-lt"/>
              <a:buAutoNum type="arabicPeriod"/>
            </a:pPr>
            <a:r>
              <a:rPr lang="en-US" sz="2400" dirty="0" smtClean="0"/>
              <a:t>Click </a:t>
            </a:r>
            <a:r>
              <a:rPr lang="en-US" sz="2400" dirty="0"/>
              <a:t>the </a:t>
            </a:r>
            <a:r>
              <a:rPr lang="en-US" sz="2400" b="1" dirty="0"/>
              <a:t>drop-down arro</a:t>
            </a:r>
            <a:r>
              <a:rPr lang="en-US" sz="2400" dirty="0"/>
              <a:t>w to display the Hyphenation menu and select </a:t>
            </a:r>
            <a:r>
              <a:rPr lang="en-US" sz="2400" b="1" dirty="0"/>
              <a:t>None</a:t>
            </a:r>
            <a:r>
              <a:rPr lang="en-US" sz="2400" dirty="0"/>
              <a:t>, as </a:t>
            </a:r>
            <a:r>
              <a:rPr lang="en-US" sz="2400" dirty="0" smtClean="0"/>
              <a:t>shown below.</a:t>
            </a:r>
            <a:endParaRPr lang="en-US" sz="2400" dirty="0"/>
          </a:p>
        </p:txBody>
      </p:sp>
      <p:pic>
        <p:nvPicPr>
          <p:cNvPr id="2" name="Picture 1" descr="05.1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3645024"/>
            <a:ext cx="6380480" cy="2747850"/>
          </a:xfrm>
          <a:prstGeom prst="rect">
            <a:avLst/>
          </a:prstGeom>
        </p:spPr>
      </p:pic>
    </p:spTree>
    <p:extLst>
      <p:ext uri="{BB962C8B-B14F-4D97-AF65-F5344CB8AC3E}">
        <p14:creationId xmlns:p14="http://schemas.microsoft.com/office/powerpoint/2010/main" val="25619538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Insert Hyphens in a Document</a:t>
            </a: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3"/>
            </a:pPr>
            <a:r>
              <a:rPr lang="en-US" sz="2400" dirty="0" smtClean="0"/>
              <a:t>Click </a:t>
            </a:r>
            <a:r>
              <a:rPr lang="en-US" sz="2400" dirty="0"/>
              <a:t>the </a:t>
            </a:r>
            <a:r>
              <a:rPr lang="en-US" sz="2400" b="1" dirty="0"/>
              <a:t>Hyphenation drop-down arrow</a:t>
            </a:r>
            <a:r>
              <a:rPr lang="en-US" sz="2400" dirty="0"/>
              <a:t> again, and select </a:t>
            </a:r>
            <a:r>
              <a:rPr lang="en-US" sz="2400" b="1" dirty="0"/>
              <a:t>Manual</a:t>
            </a:r>
            <a:r>
              <a:rPr lang="en-US" sz="2400" dirty="0"/>
              <a:t>. The Manual Hyphenation dialog box stops at the first suggested text for hyphenation (headquarter), as shown </a:t>
            </a:r>
            <a:r>
              <a:rPr lang="en-US" sz="2400" dirty="0" smtClean="0"/>
              <a:t>below. </a:t>
            </a:r>
            <a:r>
              <a:rPr lang="en-US" sz="2400" dirty="0"/>
              <a:t>Click </a:t>
            </a:r>
            <a:r>
              <a:rPr lang="en-US" sz="2400" b="1" dirty="0"/>
              <a:t>Yes</a:t>
            </a:r>
            <a:r>
              <a:rPr lang="en-US" sz="2400" dirty="0"/>
              <a:t>. Manual Hyphenation will allow you to determine where to hyphenate the word by clicking </a:t>
            </a:r>
            <a:r>
              <a:rPr lang="en-US" sz="2400" b="1" dirty="0"/>
              <a:t>Y</a:t>
            </a:r>
            <a:r>
              <a:rPr lang="en-US" sz="2400" dirty="0"/>
              <a:t>es, </a:t>
            </a:r>
            <a:r>
              <a:rPr lang="en-US" sz="2400" b="1" dirty="0"/>
              <a:t>No</a:t>
            </a:r>
            <a:r>
              <a:rPr lang="en-US" sz="2400" dirty="0"/>
              <a:t>, or </a:t>
            </a:r>
            <a:r>
              <a:rPr lang="en-US" sz="2400" b="1" dirty="0"/>
              <a:t>Cancel</a:t>
            </a:r>
            <a:r>
              <a:rPr lang="en-US" sz="2400" dirty="0"/>
              <a:t>, and you can decide where to position the insertion point</a:t>
            </a:r>
            <a:r>
              <a:rPr lang="en-US" sz="2400" dirty="0" smtClean="0"/>
              <a:t>.</a:t>
            </a:r>
            <a:endParaRPr lang="en-US" sz="2400" dirty="0"/>
          </a:p>
        </p:txBody>
      </p:sp>
      <p:pic>
        <p:nvPicPr>
          <p:cNvPr id="3" name="Picture 2" descr="05.1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656" y="4293096"/>
            <a:ext cx="6156960" cy="1847088"/>
          </a:xfrm>
          <a:prstGeom prst="rect">
            <a:avLst/>
          </a:prstGeom>
        </p:spPr>
      </p:pic>
    </p:spTree>
    <p:extLst>
      <p:ext uri="{BB962C8B-B14F-4D97-AF65-F5344CB8AC3E}">
        <p14:creationId xmlns:p14="http://schemas.microsoft.com/office/powerpoint/2010/main" val="1585607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Hyphens in a Document</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4"/>
            </a:pPr>
            <a:r>
              <a:rPr lang="en-US" sz="2400" dirty="0" smtClean="0"/>
              <a:t>Click </a:t>
            </a:r>
            <a:r>
              <a:rPr lang="en-US" sz="2400" b="1" dirty="0"/>
              <a:t>Yes</a:t>
            </a:r>
            <a:r>
              <a:rPr lang="en-US" sz="2400" dirty="0"/>
              <a:t> to headquarters. Click </a:t>
            </a:r>
            <a:r>
              <a:rPr lang="en-US" sz="2400" b="1" dirty="0"/>
              <a:t>No</a:t>
            </a:r>
            <a:r>
              <a:rPr lang="en-US" sz="2400" dirty="0"/>
              <a:t> to issue and ample. Click </a:t>
            </a:r>
            <a:r>
              <a:rPr lang="en-US" sz="2400" b="1" dirty="0"/>
              <a:t>Yes</a:t>
            </a:r>
            <a:r>
              <a:rPr lang="en-US" sz="2400" dirty="0"/>
              <a:t> to technology and location. When Word stops at transportation, move the insertion point to the third hyphen (after “ta”) and click </a:t>
            </a:r>
            <a:r>
              <a:rPr lang="en-US" sz="2400" b="1" dirty="0"/>
              <a:t>Ye</a:t>
            </a:r>
            <a:r>
              <a:rPr lang="en-US" sz="2400" dirty="0"/>
              <a:t>s. Click </a:t>
            </a:r>
            <a:r>
              <a:rPr lang="en-US" sz="2400" b="1" dirty="0"/>
              <a:t>No</a:t>
            </a:r>
            <a:r>
              <a:rPr lang="en-US" sz="2400" dirty="0"/>
              <a:t> to proximity and </a:t>
            </a:r>
            <a:r>
              <a:rPr lang="en-US" sz="2400" b="1" dirty="0"/>
              <a:t>Yes</a:t>
            </a:r>
            <a:r>
              <a:rPr lang="en-US" sz="2400" dirty="0"/>
              <a:t> to business. The Hyphenation prompt will appear when  Word has completed the process of searching for words to hyphenate within the document. Click </a:t>
            </a:r>
            <a:r>
              <a:rPr lang="en-US" sz="2400" b="1" dirty="0"/>
              <a:t>OK</a:t>
            </a:r>
            <a:r>
              <a:rPr lang="en-US" sz="2400" dirty="0"/>
              <a:t>.</a:t>
            </a:r>
          </a:p>
          <a:p>
            <a:pPr marL="457200" indent="-457200">
              <a:buFont typeface="+mj-lt"/>
              <a:buAutoNum type="arabicPeriod" startAt="4"/>
            </a:pPr>
            <a:r>
              <a:rPr lang="en-US" sz="2400" b="1" dirty="0" smtClean="0"/>
              <a:t>SAVE</a:t>
            </a:r>
            <a:r>
              <a:rPr lang="en-US" sz="2400" dirty="0" smtClean="0"/>
              <a:t> </a:t>
            </a:r>
            <a:r>
              <a:rPr lang="en-US" sz="2400" dirty="0"/>
              <a:t>the document as </a:t>
            </a:r>
            <a:r>
              <a:rPr lang="en-US" sz="2400" b="1" i="1" dirty="0"/>
              <a:t>relocation1_proposal</a:t>
            </a:r>
            <a:r>
              <a:rPr lang="en-US" sz="2400" dirty="0"/>
              <a:t> in the lesson folder on your USB flash drive</a:t>
            </a:r>
            <a:r>
              <a:rPr lang="en-US" sz="2400" dirty="0" smtClean="0"/>
              <a:t>.</a:t>
            </a:r>
            <a:endParaRPr lang="en-US" sz="2400" dirty="0"/>
          </a:p>
        </p:txBody>
      </p:sp>
    </p:spTree>
    <p:extLst>
      <p:ext uri="{BB962C8B-B14F-4D97-AF65-F5344CB8AC3E}">
        <p14:creationId xmlns:p14="http://schemas.microsoft.com/office/powerpoint/2010/main" val="8947411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Hyphens in a Document</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6"/>
            </a:pPr>
            <a:r>
              <a:rPr lang="en-US" sz="2400" dirty="0" smtClean="0"/>
              <a:t>Click </a:t>
            </a:r>
            <a:r>
              <a:rPr lang="en-US" sz="2400" dirty="0"/>
              <a:t>the </a:t>
            </a:r>
            <a:r>
              <a:rPr lang="en-US" sz="2400" b="1" dirty="0"/>
              <a:t>Hyphenation drop-down arro</a:t>
            </a:r>
            <a:r>
              <a:rPr lang="en-US" sz="2400" dirty="0"/>
              <a:t>w and select </a:t>
            </a:r>
            <a:r>
              <a:rPr lang="en-US" sz="2400" b="1" dirty="0"/>
              <a:t>Hyphenation Options</a:t>
            </a:r>
            <a:r>
              <a:rPr lang="en-US" sz="2400" dirty="0"/>
              <a:t> to open the Hyphenation dialog </a:t>
            </a:r>
            <a:r>
              <a:rPr lang="en-US" sz="2400" dirty="0" smtClean="0"/>
              <a:t>box</a:t>
            </a:r>
            <a:r>
              <a:rPr lang="en-US" sz="2400" dirty="0"/>
              <a:t>, as shown </a:t>
            </a:r>
            <a:r>
              <a:rPr lang="en-US" sz="2400" dirty="0" smtClean="0"/>
              <a:t>below. </a:t>
            </a:r>
            <a:r>
              <a:rPr lang="en-US" sz="2400" dirty="0"/>
              <a:t>Click the check box to </a:t>
            </a:r>
            <a:r>
              <a:rPr lang="en-US" sz="2400" b="1" dirty="0"/>
              <a:t>Automatically hyphenate documen</a:t>
            </a:r>
            <a:r>
              <a:rPr lang="en-US" sz="2400" dirty="0"/>
              <a:t>t. Click </a:t>
            </a:r>
            <a:r>
              <a:rPr lang="en-US" sz="2400" b="1" dirty="0"/>
              <a:t>OK</a:t>
            </a:r>
            <a:r>
              <a:rPr lang="en-US" sz="2400" dirty="0"/>
              <a:t>.</a:t>
            </a:r>
          </a:p>
          <a:p>
            <a:endParaRPr lang="en-US" sz="2400" b="1" i="1" dirty="0"/>
          </a:p>
          <a:p>
            <a:endParaRPr lang="en-US" sz="2400" b="1" i="1" dirty="0"/>
          </a:p>
          <a:p>
            <a:endParaRPr lang="en-US" sz="2400" dirty="0"/>
          </a:p>
          <a:p>
            <a:endParaRPr lang="en-US" sz="2400" dirty="0"/>
          </a:p>
        </p:txBody>
      </p:sp>
      <p:pic>
        <p:nvPicPr>
          <p:cNvPr id="2" name="Picture 1" descr="05.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3356992"/>
            <a:ext cx="6898640" cy="2736736"/>
          </a:xfrm>
          <a:prstGeom prst="rect">
            <a:avLst/>
          </a:prstGeom>
        </p:spPr>
      </p:pic>
    </p:spTree>
    <p:extLst>
      <p:ext uri="{BB962C8B-B14F-4D97-AF65-F5344CB8AC3E}">
        <p14:creationId xmlns:p14="http://schemas.microsoft.com/office/powerpoint/2010/main" val="22480888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Hyphens in a Document</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spcBef>
                <a:spcPts val="500"/>
              </a:spcBef>
              <a:buFont typeface="+mj-lt"/>
              <a:buAutoNum type="arabicPeriod" startAt="7"/>
            </a:pPr>
            <a:r>
              <a:rPr lang="en-US" sz="2300" dirty="0" smtClean="0"/>
              <a:t>Click </a:t>
            </a:r>
            <a:r>
              <a:rPr lang="en-US" sz="2300" dirty="0"/>
              <a:t>the </a:t>
            </a:r>
            <a:r>
              <a:rPr lang="en-US" sz="2300" b="1" dirty="0"/>
              <a:t>Hyphenation drop-down</a:t>
            </a:r>
            <a:r>
              <a:rPr lang="en-US" sz="2300" dirty="0"/>
              <a:t> arrow and select </a:t>
            </a:r>
            <a:r>
              <a:rPr lang="en-US" sz="2300" b="1" dirty="0"/>
              <a:t>Hyphenation Options</a:t>
            </a:r>
            <a:r>
              <a:rPr lang="en-US" sz="2300" dirty="0"/>
              <a:t>. Then, in the Hyphenation dialog box, key </a:t>
            </a:r>
            <a:r>
              <a:rPr lang="en-US" sz="2300" b="1" dirty="0"/>
              <a:t>.75”</a:t>
            </a:r>
            <a:r>
              <a:rPr lang="en-US" sz="2300" dirty="0"/>
              <a:t> in the Hyphenation zone. The Hyphenation zone is the distance from the right margin in which Word is allowed to hyphenate words. The default is set at 0.25”. </a:t>
            </a:r>
            <a:r>
              <a:rPr lang="en-US" sz="2300" dirty="0" smtClean="0"/>
              <a:t/>
            </a:r>
            <a:br>
              <a:rPr lang="en-US" sz="2300" dirty="0" smtClean="0"/>
            </a:br>
            <a:r>
              <a:rPr lang="en-US" sz="2300" dirty="0" smtClean="0"/>
              <a:t>As </a:t>
            </a:r>
            <a:r>
              <a:rPr lang="en-US" sz="2300" dirty="0"/>
              <a:t>the zone is increased, fewer words will require hyphenation. </a:t>
            </a:r>
            <a:endParaRPr lang="en-US" sz="2300" dirty="0" smtClean="0"/>
          </a:p>
          <a:p>
            <a:pPr marL="457200" indent="-457200">
              <a:spcBef>
                <a:spcPts val="500"/>
              </a:spcBef>
              <a:buFont typeface="+mj-lt"/>
              <a:buAutoNum type="arabicPeriod" startAt="7"/>
            </a:pPr>
            <a:r>
              <a:rPr lang="en-US" sz="2300" dirty="0" smtClean="0"/>
              <a:t>Click </a:t>
            </a:r>
            <a:r>
              <a:rPr lang="en-US" sz="2300" dirty="0"/>
              <a:t>the </a:t>
            </a:r>
            <a:r>
              <a:rPr lang="en-US" sz="2300" b="1" dirty="0"/>
              <a:t>up arrow</a:t>
            </a:r>
            <a:r>
              <a:rPr lang="en-US" sz="2300" dirty="0"/>
              <a:t> to set the Limit Consecutive Hyphens </a:t>
            </a:r>
            <a:r>
              <a:rPr lang="en-US" sz="2300" dirty="0" smtClean="0"/>
              <a:t/>
            </a:r>
            <a:br>
              <a:rPr lang="en-US" sz="2300" dirty="0" smtClean="0"/>
            </a:br>
            <a:r>
              <a:rPr lang="en-US" sz="2300" dirty="0" smtClean="0"/>
              <a:t>to </a:t>
            </a:r>
            <a:r>
              <a:rPr lang="en-US" sz="2300" b="1" dirty="0"/>
              <a:t>2</a:t>
            </a:r>
            <a:r>
              <a:rPr lang="en-US" sz="2300" dirty="0"/>
              <a:t>. Click </a:t>
            </a:r>
            <a:r>
              <a:rPr lang="en-US" sz="2300" b="1" dirty="0"/>
              <a:t>OK</a:t>
            </a:r>
            <a:r>
              <a:rPr lang="en-US" sz="2300" dirty="0"/>
              <a:t>. The number of hyphens in the document is restricted once  the default is changed from No </a:t>
            </a:r>
            <a:r>
              <a:rPr lang="en-US" sz="2300" dirty="0" smtClean="0"/>
              <a:t>Limit.</a:t>
            </a:r>
          </a:p>
          <a:p>
            <a:pPr marL="457200" indent="-457200">
              <a:spcBef>
                <a:spcPts val="500"/>
              </a:spcBef>
              <a:buFont typeface="+mj-lt"/>
              <a:buAutoNum type="arabicPeriod" startAt="7"/>
            </a:pPr>
            <a:r>
              <a:rPr lang="en-US" sz="2300" b="1" dirty="0" smtClean="0"/>
              <a:t>SAVE</a:t>
            </a:r>
            <a:r>
              <a:rPr lang="en-US" sz="2300" dirty="0" smtClean="0"/>
              <a:t> </a:t>
            </a:r>
            <a:r>
              <a:rPr lang="en-US" sz="2300" dirty="0"/>
              <a:t>the document as </a:t>
            </a:r>
            <a:r>
              <a:rPr lang="en-US" sz="2300" b="1" i="1" dirty="0"/>
              <a:t>relocation2_proposal</a:t>
            </a:r>
            <a:r>
              <a:rPr lang="en-US" sz="2300" dirty="0"/>
              <a:t> in the lesson folder on your USB flash drive, then </a:t>
            </a:r>
            <a:r>
              <a:rPr lang="en-US" sz="2300" b="1" dirty="0"/>
              <a:t>CLOSE</a:t>
            </a:r>
            <a:r>
              <a:rPr lang="en-US" sz="2300" dirty="0"/>
              <a:t> the file.</a:t>
            </a:r>
          </a:p>
          <a:p>
            <a:pPr>
              <a:spcBef>
                <a:spcPts val="500"/>
              </a:spcBef>
            </a:pPr>
            <a:r>
              <a:rPr lang="en-US" sz="2300" b="1" dirty="0" smtClean="0"/>
              <a:t>LEAVE</a:t>
            </a:r>
            <a:r>
              <a:rPr lang="en-US" sz="2300" dirty="0" smtClean="0"/>
              <a:t> </a:t>
            </a:r>
            <a:r>
              <a:rPr lang="en-US" sz="2300" dirty="0"/>
              <a:t>Word open to use in the next exercise</a:t>
            </a:r>
            <a:r>
              <a:rPr lang="en-US" sz="2300" dirty="0" smtClean="0"/>
              <a:t>.</a:t>
            </a:r>
            <a:endParaRPr lang="en-US" sz="2400" dirty="0"/>
          </a:p>
        </p:txBody>
      </p:sp>
    </p:spTree>
    <p:extLst>
      <p:ext uri="{BB962C8B-B14F-4D97-AF65-F5344CB8AC3E}">
        <p14:creationId xmlns:p14="http://schemas.microsoft.com/office/powerpoint/2010/main" val="35424581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Inserting Nonbreaking Spaces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Word will determine when to wrap text to the next line as it reaches the right margin. </a:t>
            </a:r>
            <a:endParaRPr lang="en-US" sz="2400" dirty="0" smtClean="0"/>
          </a:p>
          <a:p>
            <a:r>
              <a:rPr lang="en-US" sz="2400" dirty="0" smtClean="0"/>
              <a:t>In </a:t>
            </a:r>
            <a:r>
              <a:rPr lang="en-US" sz="2400" dirty="0"/>
              <a:t>some instances, you may want to keep the text together on the same line, such as for a date (November 19, 20XX), a telephone number ((999) 888-5555), a proper name (LA Martinez), and so on. </a:t>
            </a:r>
            <a:endParaRPr lang="en-US" sz="2400" dirty="0" smtClean="0"/>
          </a:p>
          <a:p>
            <a:r>
              <a:rPr lang="en-US" sz="2400" dirty="0" smtClean="0"/>
              <a:t>In </a:t>
            </a:r>
            <a:r>
              <a:rPr lang="en-US" sz="2400" dirty="0"/>
              <a:t>this exercise, you learn to insert nonbreaking spaces in Word, to keep selected text on a single line.</a:t>
            </a:r>
          </a:p>
          <a:p>
            <a:endParaRPr lang="en-US" sz="2400" dirty="0"/>
          </a:p>
        </p:txBody>
      </p:sp>
    </p:spTree>
    <p:extLst>
      <p:ext uri="{BB962C8B-B14F-4D97-AF65-F5344CB8AC3E}">
        <p14:creationId xmlns:p14="http://schemas.microsoft.com/office/powerpoint/2010/main" val="33618375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Insert a Nonbreaking Space</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OPEN</a:t>
            </a:r>
            <a:r>
              <a:rPr lang="en-US" sz="2400" dirty="0"/>
              <a:t> the document </a:t>
            </a:r>
            <a:r>
              <a:rPr lang="en-US" sz="2400" b="1" i="1" dirty="0"/>
              <a:t>employment_offer_letter</a:t>
            </a:r>
            <a:r>
              <a:rPr lang="en-US" sz="2400" dirty="0"/>
              <a:t> from the lesson folder</a:t>
            </a:r>
            <a:r>
              <a:rPr lang="en-US" sz="2400" dirty="0" smtClean="0"/>
              <a:t>.</a:t>
            </a:r>
          </a:p>
          <a:p>
            <a:pPr marL="457200" indent="-457200">
              <a:buFont typeface="+mj-lt"/>
              <a:buAutoNum type="arabicPeriod"/>
            </a:pPr>
            <a:r>
              <a:rPr lang="en-US" sz="2400" dirty="0" smtClean="0"/>
              <a:t>On </a:t>
            </a:r>
            <a:r>
              <a:rPr lang="en-US" sz="2400" dirty="0"/>
              <a:t>the Home tab, in the Paragraph group, click the </a:t>
            </a:r>
            <a:r>
              <a:rPr lang="en-US" sz="2400" b="1" dirty="0"/>
              <a:t>Show/</a:t>
            </a:r>
            <a:r>
              <a:rPr lang="en-US" sz="2400" b="1" dirty="0" smtClean="0"/>
              <a:t>Hid</a:t>
            </a:r>
            <a:r>
              <a:rPr lang="en-US" sz="2400" dirty="0" smtClean="0"/>
              <a:t>e         button </a:t>
            </a:r>
            <a:r>
              <a:rPr lang="en-US" sz="2400" dirty="0"/>
              <a:t>to display hidden marks on the page.</a:t>
            </a:r>
          </a:p>
          <a:p>
            <a:pPr marL="457200" indent="-457200">
              <a:buFont typeface="+mj-lt"/>
              <a:buAutoNum type="arabicPeriod"/>
            </a:pPr>
            <a:r>
              <a:rPr lang="en-US" sz="2400" dirty="0" smtClean="0"/>
              <a:t>In </a:t>
            </a:r>
            <a:r>
              <a:rPr lang="en-US" sz="2400" dirty="0"/>
              <a:t>the first paragraph of the document at the end of the second line, the month and day are in two separate lines.</a:t>
            </a:r>
          </a:p>
          <a:p>
            <a:pPr marL="457200" indent="-457200">
              <a:buFont typeface="+mj-lt"/>
              <a:buAutoNum type="arabicPeriod"/>
            </a:pPr>
            <a:r>
              <a:rPr lang="en-US" sz="2400" dirty="0" smtClean="0"/>
              <a:t>Place </a:t>
            </a:r>
            <a:r>
              <a:rPr lang="en-US" sz="2400" dirty="0"/>
              <a:t>your insertion point after the r in November. Select the </a:t>
            </a:r>
            <a:r>
              <a:rPr lang="en-US" sz="2400" b="1" dirty="0"/>
              <a:t>nonprinting space mar</a:t>
            </a:r>
            <a:r>
              <a:rPr lang="en-US" sz="2400" dirty="0"/>
              <a:t>k between “November” and “3”.</a:t>
            </a:r>
          </a:p>
          <a:p>
            <a:pPr marL="457200" indent="-457200">
              <a:buFont typeface="+mj-lt"/>
              <a:buAutoNum type="arabicPeriod"/>
            </a:pPr>
            <a:r>
              <a:rPr lang="en-US" sz="2400" dirty="0" smtClean="0"/>
              <a:t>Click </a:t>
            </a:r>
            <a:r>
              <a:rPr lang="en-US" sz="2400" dirty="0"/>
              <a:t>the </a:t>
            </a:r>
            <a:r>
              <a:rPr lang="en-US" sz="2400" b="1" dirty="0"/>
              <a:t>Inser</a:t>
            </a:r>
            <a:r>
              <a:rPr lang="en-US" sz="2400" dirty="0"/>
              <a:t>t tab, and in the Symbols group, click </a:t>
            </a:r>
            <a:r>
              <a:rPr lang="en-US" sz="2400" b="1" dirty="0"/>
              <a:t>drop-down arrow</a:t>
            </a:r>
            <a:r>
              <a:rPr lang="en-US" sz="2400" dirty="0"/>
              <a:t> on Symbols, then </a:t>
            </a:r>
            <a:r>
              <a:rPr lang="en-US" sz="2400" b="1" dirty="0"/>
              <a:t>More Symbols</a:t>
            </a:r>
            <a:r>
              <a:rPr lang="en-US" sz="2400" dirty="0"/>
              <a:t> to open the Symbols dialog box</a:t>
            </a:r>
            <a:r>
              <a:rPr lang="en-US" sz="2400" dirty="0" smtClean="0"/>
              <a:t>.</a:t>
            </a:r>
            <a:endParaRPr lang="en-US" sz="2400" dirty="0"/>
          </a:p>
        </p:txBody>
      </p:sp>
      <p:pic>
        <p:nvPicPr>
          <p:cNvPr id="2" name="Picture 1" descr="showHid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5776" y="2852936"/>
            <a:ext cx="508000" cy="406400"/>
          </a:xfrm>
          <a:prstGeom prst="rect">
            <a:avLst/>
          </a:prstGeom>
        </p:spPr>
      </p:pic>
    </p:spTree>
    <p:extLst>
      <p:ext uri="{BB962C8B-B14F-4D97-AF65-F5344CB8AC3E}">
        <p14:creationId xmlns:p14="http://schemas.microsoft.com/office/powerpoint/2010/main" val="12259482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Insert a Nonbreaking Space</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5"/>
            </a:pPr>
            <a:r>
              <a:rPr lang="en-US" sz="2400" dirty="0" smtClean="0"/>
              <a:t>Click </a:t>
            </a:r>
            <a:r>
              <a:rPr lang="en-US" sz="2400" dirty="0"/>
              <a:t>the </a:t>
            </a:r>
            <a:r>
              <a:rPr lang="en-US" sz="2400" b="1" dirty="0"/>
              <a:t>Special Characters</a:t>
            </a:r>
            <a:r>
              <a:rPr lang="en-US" sz="2400" dirty="0"/>
              <a:t> tab, then select the </a:t>
            </a:r>
            <a:r>
              <a:rPr lang="en-US" sz="2400" b="1" dirty="0"/>
              <a:t>Nonbreaking Spac</a:t>
            </a:r>
            <a:r>
              <a:rPr lang="en-US" sz="2400" dirty="0"/>
              <a:t>e option in the Character list. Click </a:t>
            </a:r>
            <a:r>
              <a:rPr lang="en-US" sz="2400" b="1" dirty="0"/>
              <a:t>Insert</a:t>
            </a:r>
            <a:r>
              <a:rPr lang="en-US" sz="2400" dirty="0"/>
              <a:t>, then click </a:t>
            </a:r>
            <a:r>
              <a:rPr lang="en-US" sz="2400" b="1" dirty="0"/>
              <a:t>Close</a:t>
            </a:r>
            <a:r>
              <a:rPr lang="en-US" sz="2400" dirty="0"/>
              <a:t>. Inserting a nonbreaking space prevents the month and date from separating.</a:t>
            </a:r>
          </a:p>
          <a:p>
            <a:pPr marL="457200" indent="-457200">
              <a:buFont typeface="+mj-lt"/>
              <a:buAutoNum type="arabicPeriod" startAt="5"/>
            </a:pPr>
            <a:r>
              <a:rPr lang="en-US" sz="2400" b="1" dirty="0" smtClean="0"/>
              <a:t>SAVE</a:t>
            </a:r>
            <a:r>
              <a:rPr lang="en-US" sz="2400" dirty="0" smtClean="0"/>
              <a:t> </a:t>
            </a:r>
            <a:r>
              <a:rPr lang="en-US" sz="2400" dirty="0"/>
              <a:t>the document as </a:t>
            </a:r>
            <a:r>
              <a:rPr lang="en-US" sz="2400" b="1" i="1" dirty="0"/>
              <a:t>employment_confirmed</a:t>
            </a:r>
            <a:r>
              <a:rPr lang="en-US" sz="2400" dirty="0"/>
              <a:t> in the lesson folder on your USB flash drive, then </a:t>
            </a:r>
            <a:r>
              <a:rPr lang="en-US" sz="2400" b="1" dirty="0"/>
              <a:t>CLOSE</a:t>
            </a:r>
            <a:r>
              <a:rPr lang="en-US" sz="2400" dirty="0"/>
              <a:t> the file.</a:t>
            </a:r>
          </a:p>
          <a:p>
            <a:r>
              <a:rPr lang="en-US" sz="2400" b="1" dirty="0" smtClean="0"/>
              <a:t>LEAVE</a:t>
            </a:r>
            <a:r>
              <a:rPr lang="en-US" sz="2400" dirty="0" smtClean="0"/>
              <a:t> </a:t>
            </a:r>
            <a:r>
              <a:rPr lang="en-US" sz="2400" dirty="0"/>
              <a:t>Word open to use in the next exercise.</a:t>
            </a:r>
          </a:p>
          <a:p>
            <a:endParaRPr lang="en-US" sz="2400" dirty="0"/>
          </a:p>
          <a:p>
            <a:endParaRPr lang="en-US" sz="2400" dirty="0"/>
          </a:p>
        </p:txBody>
      </p:sp>
    </p:spTree>
    <p:extLst>
      <p:ext uri="{BB962C8B-B14F-4D97-AF65-F5344CB8AC3E}">
        <p14:creationId xmlns:p14="http://schemas.microsoft.com/office/powerpoint/2010/main" val="26421456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Controlling Pagination</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A well-organized and formatted document will capture and maintain the reader’s attention</a:t>
            </a:r>
            <a:r>
              <a:rPr lang="en-US" sz="2400" dirty="0" smtClean="0"/>
              <a:t>.</a:t>
            </a:r>
            <a:endParaRPr lang="en-US" sz="2400" dirty="0"/>
          </a:p>
        </p:txBody>
      </p:sp>
    </p:spTree>
    <p:extLst>
      <p:ext uri="{BB962C8B-B14F-4D97-AF65-F5344CB8AC3E}">
        <p14:creationId xmlns:p14="http://schemas.microsoft.com/office/powerpoint/2010/main" val="3932865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Software Orientation</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In the Paragraph group, Word contains features that control how a paragraphs breaks within the document and </a:t>
            </a:r>
            <a:r>
              <a:rPr lang="en-US" sz="2400" dirty="0" smtClean="0"/>
              <a:t>pages.</a:t>
            </a:r>
          </a:p>
          <a:p>
            <a:r>
              <a:rPr lang="en-US" sz="2400" dirty="0" smtClean="0"/>
              <a:t>You </a:t>
            </a:r>
            <a:r>
              <a:rPr lang="en-US" sz="2400" dirty="0"/>
              <a:t>control the pagination in the document by preventing widows and orphans to break in the document, or keeping text together, lines together, and determining where page breaks will break in the document.</a:t>
            </a:r>
          </a:p>
          <a:p>
            <a:r>
              <a:rPr lang="en-US" sz="2400" dirty="0"/>
              <a:t>You can manage the text flow in the document by creating multiple columns in a document, customize the column settings and insert column breaks in the Page Setup group.</a:t>
            </a:r>
          </a:p>
          <a:p>
            <a:r>
              <a:rPr lang="en-US" sz="2400" dirty="0"/>
              <a:t>In the Insert tab, you can insert a blank page in the document to begin a new page.</a:t>
            </a:r>
          </a:p>
          <a:p>
            <a:endParaRPr lang="en-US" sz="2400" dirty="0"/>
          </a:p>
        </p:txBody>
      </p:sp>
    </p:spTree>
    <p:extLst>
      <p:ext uri="{BB962C8B-B14F-4D97-AF65-F5344CB8AC3E}">
        <p14:creationId xmlns:p14="http://schemas.microsoft.com/office/powerpoint/2010/main" val="7957879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Controlling Widows and Orphans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To </a:t>
            </a:r>
            <a:r>
              <a:rPr lang="en-US" sz="2400" dirty="0"/>
              <a:t>maintain an appealing appearance and readable content, you may need to keep the first or last line of a paragraph from appearing alone on the page. </a:t>
            </a:r>
            <a:endParaRPr lang="en-US" sz="2400" dirty="0" smtClean="0"/>
          </a:p>
          <a:p>
            <a:r>
              <a:rPr lang="en-US" sz="2400" dirty="0" smtClean="0"/>
              <a:t>Word </a:t>
            </a:r>
            <a:r>
              <a:rPr lang="en-US" sz="2400" dirty="0"/>
              <a:t>provides options for keeping text lines together and avoiding single lines of text at the top or bottom of a </a:t>
            </a:r>
            <a:r>
              <a:rPr lang="en-US" sz="2400" dirty="0" smtClean="0"/>
              <a:t>page.</a:t>
            </a:r>
          </a:p>
          <a:p>
            <a:r>
              <a:rPr lang="en-US" sz="2400" dirty="0" smtClean="0"/>
              <a:t>In </a:t>
            </a:r>
            <a:r>
              <a:rPr lang="en-US" sz="2400" dirty="0"/>
              <a:t>this exercise, you will manage Word’s Widow/Orphan control</a:t>
            </a:r>
            <a:r>
              <a:rPr lang="en-US" sz="2400" dirty="0" smtClean="0"/>
              <a:t>.</a:t>
            </a:r>
            <a:endParaRPr lang="en-US" sz="2400" dirty="0"/>
          </a:p>
        </p:txBody>
      </p:sp>
    </p:spTree>
    <p:extLst>
      <p:ext uri="{BB962C8B-B14F-4D97-AF65-F5344CB8AC3E}">
        <p14:creationId xmlns:p14="http://schemas.microsoft.com/office/powerpoint/2010/main" val="37291690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Controlling Widows and Orphans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A </a:t>
            </a:r>
            <a:r>
              <a:rPr lang="en-US" sz="2400" b="1" i="1" dirty="0"/>
              <a:t>widow</a:t>
            </a:r>
            <a:r>
              <a:rPr lang="en-US" sz="2400" dirty="0"/>
              <a:t> is the last line of </a:t>
            </a:r>
            <a:r>
              <a:rPr lang="en-US" sz="2400" dirty="0" smtClean="0"/>
              <a:t/>
            </a:r>
            <a:br>
              <a:rPr lang="en-US" sz="2400" dirty="0" smtClean="0"/>
            </a:br>
            <a:r>
              <a:rPr lang="en-US" sz="2400" dirty="0" smtClean="0"/>
              <a:t>a </a:t>
            </a:r>
            <a:r>
              <a:rPr lang="en-US" sz="2400" dirty="0"/>
              <a:t>paragraph that appears </a:t>
            </a:r>
            <a:r>
              <a:rPr lang="en-US" sz="2400" dirty="0" smtClean="0"/>
              <a:t/>
            </a:r>
            <a:br>
              <a:rPr lang="en-US" sz="2400" dirty="0" smtClean="0"/>
            </a:br>
            <a:r>
              <a:rPr lang="en-US" sz="2400" dirty="0" smtClean="0"/>
              <a:t>at </a:t>
            </a:r>
            <a:r>
              <a:rPr lang="en-US" sz="2400" dirty="0"/>
              <a:t>the top of a page as </a:t>
            </a:r>
            <a:r>
              <a:rPr lang="en-US" sz="2400" dirty="0" smtClean="0"/>
              <a:t/>
            </a:r>
            <a:br>
              <a:rPr lang="en-US" sz="2400" dirty="0" smtClean="0"/>
            </a:br>
            <a:r>
              <a:rPr lang="en-US" sz="2400" dirty="0" smtClean="0"/>
              <a:t>shown at right.</a:t>
            </a:r>
            <a:endParaRPr lang="en-US" sz="2400" dirty="0"/>
          </a:p>
          <a:p>
            <a:r>
              <a:rPr lang="en-US" sz="2400" dirty="0" smtClean="0"/>
              <a:t>An </a:t>
            </a:r>
            <a:r>
              <a:rPr lang="en-US" sz="2400" b="1" i="1" dirty="0"/>
              <a:t>orphan</a:t>
            </a:r>
            <a:r>
              <a:rPr lang="en-US" sz="2400" dirty="0"/>
              <a:t> is the first line </a:t>
            </a:r>
            <a:r>
              <a:rPr lang="en-US" sz="2400" dirty="0" smtClean="0"/>
              <a:t/>
            </a:r>
            <a:br>
              <a:rPr lang="en-US" sz="2400" dirty="0" smtClean="0"/>
            </a:br>
            <a:r>
              <a:rPr lang="en-US" sz="2400" dirty="0" smtClean="0"/>
              <a:t>of </a:t>
            </a:r>
            <a:r>
              <a:rPr lang="en-US" sz="2400" dirty="0"/>
              <a:t>a paragraph that </a:t>
            </a:r>
            <a:r>
              <a:rPr lang="en-US" sz="2400" dirty="0" smtClean="0"/>
              <a:t>ap-</a:t>
            </a:r>
            <a:br>
              <a:rPr lang="en-US" sz="2400" dirty="0" smtClean="0"/>
            </a:br>
            <a:r>
              <a:rPr lang="en-US" sz="2400" dirty="0" smtClean="0"/>
              <a:t>pears </a:t>
            </a:r>
            <a:r>
              <a:rPr lang="en-US" sz="2400" dirty="0"/>
              <a:t>alone at the bottom </a:t>
            </a:r>
            <a:r>
              <a:rPr lang="en-US" sz="2400" dirty="0" smtClean="0"/>
              <a:t/>
            </a:r>
            <a:br>
              <a:rPr lang="en-US" sz="2400" dirty="0" smtClean="0"/>
            </a:br>
            <a:r>
              <a:rPr lang="en-US" sz="2400" dirty="0" smtClean="0"/>
              <a:t>of </a:t>
            </a:r>
            <a:r>
              <a:rPr lang="en-US" sz="2400" dirty="0"/>
              <a:t>a page as shown </a:t>
            </a:r>
            <a:r>
              <a:rPr lang="en-US" sz="2400" dirty="0" smtClean="0"/>
              <a:t>at right.</a:t>
            </a:r>
            <a:endParaRPr lang="en-US" sz="2400" b="1" i="1" dirty="0"/>
          </a:p>
        </p:txBody>
      </p:sp>
      <p:pic>
        <p:nvPicPr>
          <p:cNvPr id="2" name="Picture 1" descr="05.14.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5204" y="1672739"/>
            <a:ext cx="3713130" cy="1828274"/>
          </a:xfrm>
          <a:prstGeom prst="rect">
            <a:avLst/>
          </a:prstGeom>
        </p:spPr>
      </p:pic>
      <p:pic>
        <p:nvPicPr>
          <p:cNvPr id="3" name="Picture 2" descr="05.15.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32195" y="3743654"/>
            <a:ext cx="3661442" cy="2623280"/>
          </a:xfrm>
          <a:prstGeom prst="rect">
            <a:avLst/>
          </a:prstGeom>
        </p:spPr>
      </p:pic>
    </p:spTree>
    <p:extLst>
      <p:ext uri="{BB962C8B-B14F-4D97-AF65-F5344CB8AC3E}">
        <p14:creationId xmlns:p14="http://schemas.microsoft.com/office/powerpoint/2010/main" val="40788327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Turn on Widow/Orphan Control</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OPEN</a:t>
            </a:r>
            <a:r>
              <a:rPr lang="en-US" sz="2400" dirty="0"/>
              <a:t> the </a:t>
            </a:r>
            <a:r>
              <a:rPr lang="en-US" sz="2400" b="1" i="1" dirty="0"/>
              <a:t>checking</a:t>
            </a:r>
            <a:r>
              <a:rPr lang="en-US" sz="2400" dirty="0"/>
              <a:t> document from the data files for this lesson</a:t>
            </a:r>
            <a:r>
              <a:rPr lang="en-US" sz="2400" dirty="0" smtClean="0"/>
              <a:t>.</a:t>
            </a:r>
          </a:p>
          <a:p>
            <a:pPr marL="457200" indent="-457200">
              <a:buFont typeface="+mj-lt"/>
              <a:buAutoNum type="arabicPeriod"/>
            </a:pPr>
            <a:r>
              <a:rPr lang="en-US" sz="2400" dirty="0" smtClean="0"/>
              <a:t>Scroll </a:t>
            </a:r>
            <a:r>
              <a:rPr lang="en-US" sz="2400" dirty="0"/>
              <a:t>to the top of page 2 and notice the widow </a:t>
            </a:r>
            <a:r>
              <a:rPr lang="en-US" sz="2400" i="1" dirty="0"/>
              <a:t>experience . . . </a:t>
            </a:r>
            <a:r>
              <a:rPr lang="en-US" sz="2400" dirty="0"/>
              <a:t>at the top of the page.</a:t>
            </a:r>
          </a:p>
          <a:p>
            <a:pPr marL="457200" indent="-457200">
              <a:buFont typeface="+mj-lt"/>
              <a:buAutoNum type="arabicPeriod"/>
            </a:pPr>
            <a:r>
              <a:rPr lang="en-US" sz="2400" dirty="0" smtClean="0"/>
              <a:t>On </a:t>
            </a:r>
            <a:r>
              <a:rPr lang="en-US" sz="2400" dirty="0"/>
              <a:t>page 1 of the document, select the </a:t>
            </a:r>
            <a:r>
              <a:rPr lang="en-US" sz="2400" b="1" dirty="0"/>
              <a:t>three-line paragraph</a:t>
            </a:r>
            <a:r>
              <a:rPr lang="en-US" sz="2400" dirty="0"/>
              <a:t> under Preferred Checking, including the widow.</a:t>
            </a:r>
          </a:p>
          <a:p>
            <a:pPr marL="457200" indent="-457200">
              <a:buFont typeface="+mj-lt"/>
              <a:buAutoNum type="arabicPeriod"/>
            </a:pPr>
            <a:r>
              <a:rPr lang="en-US" sz="2400" dirty="0" smtClean="0"/>
              <a:t>On </a:t>
            </a:r>
            <a:r>
              <a:rPr lang="en-US" sz="2400" dirty="0"/>
              <a:t>the Home tab, in the Paragraph group, click the </a:t>
            </a:r>
            <a:r>
              <a:rPr lang="en-US" sz="2400" b="1" dirty="0"/>
              <a:t>dialog box launcher</a:t>
            </a:r>
            <a:r>
              <a:rPr lang="en-US" sz="2400" dirty="0"/>
              <a:t>. The Paragraph dialog box appears</a:t>
            </a:r>
            <a:r>
              <a:rPr lang="en-US" sz="2400" dirty="0" smtClean="0"/>
              <a:t>.</a:t>
            </a:r>
            <a:endParaRPr lang="en-US" sz="2400" dirty="0"/>
          </a:p>
        </p:txBody>
      </p:sp>
    </p:spTree>
    <p:extLst>
      <p:ext uri="{BB962C8B-B14F-4D97-AF65-F5344CB8AC3E}">
        <p14:creationId xmlns:p14="http://schemas.microsoft.com/office/powerpoint/2010/main" val="2979183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Turn on Widow/Orphan Control</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4"/>
            </a:pPr>
            <a:r>
              <a:rPr lang="en-US" sz="2400" dirty="0" smtClean="0"/>
              <a:t>Click </a:t>
            </a:r>
            <a:r>
              <a:rPr lang="en-US" sz="2400" dirty="0"/>
              <a:t>the </a:t>
            </a:r>
            <a:r>
              <a:rPr lang="en-US" sz="2400" b="1" dirty="0"/>
              <a:t>Line </a:t>
            </a:r>
            <a:r>
              <a:rPr lang="en-US" sz="2400" b="1" dirty="0" smtClean="0"/>
              <a:t>and</a:t>
            </a:r>
            <a:br>
              <a:rPr lang="en-US" sz="2400" b="1" dirty="0" smtClean="0"/>
            </a:br>
            <a:r>
              <a:rPr lang="en-US" sz="2400" b="1" dirty="0" smtClean="0"/>
              <a:t> </a:t>
            </a:r>
            <a:r>
              <a:rPr lang="en-US" sz="2400" b="1" dirty="0"/>
              <a:t>Page Break</a:t>
            </a:r>
            <a:r>
              <a:rPr lang="en-US" sz="2400" dirty="0"/>
              <a:t>s tab, </a:t>
            </a:r>
            <a:r>
              <a:rPr lang="en-US" sz="2400" dirty="0" smtClean="0"/>
              <a:t/>
            </a:r>
            <a:br>
              <a:rPr lang="en-US" sz="2400" dirty="0" smtClean="0"/>
            </a:br>
            <a:r>
              <a:rPr lang="en-US" sz="2400" dirty="0" smtClean="0"/>
              <a:t>as </a:t>
            </a:r>
            <a:r>
              <a:rPr lang="en-US" sz="2400" dirty="0"/>
              <a:t>shown </a:t>
            </a:r>
            <a:r>
              <a:rPr lang="en-US" sz="2400" dirty="0" smtClean="0"/>
              <a:t>at right.</a:t>
            </a:r>
          </a:p>
          <a:p>
            <a:pPr marL="457200" indent="-457200">
              <a:spcBef>
                <a:spcPts val="400"/>
              </a:spcBef>
              <a:buFont typeface="+mj-lt"/>
              <a:buAutoNum type="arabicPeriod" startAt="4"/>
            </a:pPr>
            <a:r>
              <a:rPr lang="en-US" sz="2400" dirty="0" smtClean="0"/>
              <a:t>Click </a:t>
            </a:r>
            <a:r>
              <a:rPr lang="en-US" sz="2400" dirty="0"/>
              <a:t>the check </a:t>
            </a:r>
            <a:r>
              <a:rPr lang="en-US" sz="2400" dirty="0" smtClean="0"/>
              <a:t/>
            </a:r>
            <a:br>
              <a:rPr lang="en-US" sz="2400" dirty="0" smtClean="0"/>
            </a:br>
            <a:r>
              <a:rPr lang="en-US" sz="2400" dirty="0" smtClean="0"/>
              <a:t>box </a:t>
            </a:r>
            <a:r>
              <a:rPr lang="en-US" sz="2400" dirty="0"/>
              <a:t>to select </a:t>
            </a:r>
            <a:r>
              <a:rPr lang="en-US" sz="2400" dirty="0" smtClean="0"/>
              <a:t/>
            </a:r>
            <a:br>
              <a:rPr lang="en-US" sz="2400" dirty="0" smtClean="0"/>
            </a:br>
            <a:r>
              <a:rPr lang="en-US" sz="2400" b="1" dirty="0" smtClean="0"/>
              <a:t>Widow</a:t>
            </a:r>
            <a:r>
              <a:rPr lang="en-US" sz="2400" b="1" dirty="0"/>
              <a:t>/Orphan </a:t>
            </a:r>
            <a:r>
              <a:rPr lang="en-US" sz="2400" b="1" dirty="0" smtClean="0"/>
              <a:t/>
            </a:r>
            <a:br>
              <a:rPr lang="en-US" sz="2400" b="1" dirty="0" smtClean="0"/>
            </a:br>
            <a:r>
              <a:rPr lang="en-US" sz="2400" b="1" dirty="0" smtClean="0"/>
              <a:t>Cont</a:t>
            </a:r>
            <a:r>
              <a:rPr lang="en-US" sz="2400" dirty="0" smtClean="0"/>
              <a:t>rol</a:t>
            </a:r>
            <a:r>
              <a:rPr lang="en-US" sz="2400" dirty="0"/>
              <a:t>, then click </a:t>
            </a:r>
            <a:r>
              <a:rPr lang="en-US" sz="2400" dirty="0" smtClean="0"/>
              <a:t/>
            </a:r>
            <a:br>
              <a:rPr lang="en-US" sz="2400" dirty="0" smtClean="0"/>
            </a:br>
            <a:r>
              <a:rPr lang="en-US" sz="2400" b="1" dirty="0" smtClean="0"/>
              <a:t>OK</a:t>
            </a:r>
            <a:r>
              <a:rPr lang="en-US" sz="2400" dirty="0"/>
              <a:t>. Notice that </a:t>
            </a:r>
            <a:r>
              <a:rPr lang="en-US" sz="2400" dirty="0" smtClean="0"/>
              <a:t/>
            </a:r>
            <a:br>
              <a:rPr lang="en-US" sz="2400" dirty="0" smtClean="0"/>
            </a:br>
            <a:r>
              <a:rPr lang="en-US" sz="2400" dirty="0" smtClean="0"/>
              <a:t>another </a:t>
            </a:r>
            <a:r>
              <a:rPr lang="en-US" sz="2400" dirty="0"/>
              <a:t>line of the </a:t>
            </a:r>
            <a:r>
              <a:rPr lang="en-US" sz="2400" dirty="0" smtClean="0"/>
              <a:t/>
            </a:r>
            <a:br>
              <a:rPr lang="en-US" sz="2400" dirty="0" smtClean="0"/>
            </a:br>
            <a:r>
              <a:rPr lang="en-US" sz="2400" dirty="0" smtClean="0"/>
              <a:t>paragraph </a:t>
            </a:r>
            <a:r>
              <a:rPr lang="en-US" sz="2400" dirty="0"/>
              <a:t>moves </a:t>
            </a:r>
            <a:r>
              <a:rPr lang="en-US" sz="2400" dirty="0" smtClean="0"/>
              <a:t/>
            </a:r>
            <a:br>
              <a:rPr lang="en-US" sz="2400" dirty="0" smtClean="0"/>
            </a:br>
            <a:r>
              <a:rPr lang="en-US" sz="2400" dirty="0" smtClean="0"/>
              <a:t>to </a:t>
            </a:r>
            <a:r>
              <a:rPr lang="en-US" sz="2400" dirty="0"/>
              <a:t>the second page. </a:t>
            </a:r>
            <a:r>
              <a:rPr lang="en-US" sz="2400" dirty="0" smtClean="0"/>
              <a:t/>
            </a:r>
            <a:br>
              <a:rPr lang="en-US" sz="2400" dirty="0" smtClean="0"/>
            </a:br>
            <a:r>
              <a:rPr lang="en-US" sz="2400" dirty="0" smtClean="0"/>
              <a:t>By </a:t>
            </a:r>
            <a:r>
              <a:rPr lang="en-US" sz="2400" dirty="0"/>
              <a:t>default, the Widow/Orphan Control is on, and in this exercise, the Widow/Orphan Control was off.</a:t>
            </a:r>
          </a:p>
          <a:p>
            <a:endParaRPr lang="en-US" sz="2400" dirty="0"/>
          </a:p>
          <a:p>
            <a:endParaRPr lang="en-US" sz="2400" dirty="0"/>
          </a:p>
        </p:txBody>
      </p:sp>
      <p:pic>
        <p:nvPicPr>
          <p:cNvPr id="2" name="Picture 1" descr="05.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5896" y="1628801"/>
            <a:ext cx="4818424" cy="4010000"/>
          </a:xfrm>
          <a:prstGeom prst="rect">
            <a:avLst/>
          </a:prstGeom>
        </p:spPr>
      </p:pic>
    </p:spTree>
    <p:extLst>
      <p:ext uri="{BB962C8B-B14F-4D97-AF65-F5344CB8AC3E}">
        <p14:creationId xmlns:p14="http://schemas.microsoft.com/office/powerpoint/2010/main" val="49038606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Turn on Widow/Orphan Control</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6"/>
            </a:pPr>
            <a:r>
              <a:rPr lang="en-US" sz="2400" b="1" dirty="0" smtClean="0"/>
              <a:t>SAVE</a:t>
            </a:r>
            <a:r>
              <a:rPr lang="en-US" sz="2400" dirty="0" smtClean="0"/>
              <a:t> </a:t>
            </a:r>
            <a:r>
              <a:rPr lang="en-US" sz="2400" dirty="0"/>
              <a:t>the document as </a:t>
            </a:r>
            <a:r>
              <a:rPr lang="en-US" sz="2400" b="1" i="1" dirty="0"/>
              <a:t>checking_choices</a:t>
            </a:r>
            <a:r>
              <a:rPr lang="en-US" sz="2400" dirty="0"/>
              <a:t> in the lesson folder on your USB flash drive.</a:t>
            </a:r>
          </a:p>
          <a:p>
            <a:r>
              <a:rPr lang="en-US" sz="2400" b="1" dirty="0" smtClean="0"/>
              <a:t>LEAVE</a:t>
            </a:r>
            <a:r>
              <a:rPr lang="en-US" sz="2400" dirty="0" smtClean="0"/>
              <a:t> </a:t>
            </a:r>
            <a:r>
              <a:rPr lang="en-US" sz="2400" dirty="0"/>
              <a:t>the document open to use in the next exercise.</a:t>
            </a:r>
          </a:p>
          <a:p>
            <a:endParaRPr lang="en-US" sz="2400" dirty="0"/>
          </a:p>
        </p:txBody>
      </p:sp>
    </p:spTree>
    <p:extLst>
      <p:ext uri="{BB962C8B-B14F-4D97-AF65-F5344CB8AC3E}">
        <p14:creationId xmlns:p14="http://schemas.microsoft.com/office/powerpoint/2010/main" val="267726463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Keeping a Paragraph’s Lines </a:t>
            </a:r>
            <a:br>
              <a:rPr lang="en-US" dirty="0" smtClean="0">
                <a:ea typeface="+mj-ea"/>
                <a:cs typeface="+mj-cs"/>
              </a:rPr>
            </a:br>
            <a:r>
              <a:rPr lang="en-US" dirty="0" smtClean="0">
                <a:ea typeface="+mj-ea"/>
                <a:cs typeface="+mj-cs"/>
              </a:rPr>
              <a:t>on the Same Page</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To keep all sentences of a paragraph on the same page, you can use Word’s Keep Lines Together command. </a:t>
            </a:r>
            <a:endParaRPr lang="en-US" sz="2400" dirty="0" smtClean="0"/>
          </a:p>
          <a:p>
            <a:r>
              <a:rPr lang="en-US" sz="2400" dirty="0" smtClean="0"/>
              <a:t>By </a:t>
            </a:r>
            <a:r>
              <a:rPr lang="en-US" sz="2400" dirty="0"/>
              <a:t>default, the Keep Lines Together feature in Word is off. </a:t>
            </a:r>
            <a:endParaRPr lang="en-US" sz="2400" dirty="0" smtClean="0"/>
          </a:p>
          <a:p>
            <a:r>
              <a:rPr lang="en-US" sz="2400" dirty="0" smtClean="0"/>
              <a:t>To </a:t>
            </a:r>
            <a:r>
              <a:rPr lang="en-US" sz="2400" dirty="0"/>
              <a:t>keep the lines of a paragraph together, select the paragraph, then open the Paragraph dialog box in the Page Layout tab and click to select the Keep Lines Together check box from the Line and Page Breaks tab. </a:t>
            </a:r>
            <a:endParaRPr lang="en-US" sz="2400" dirty="0" smtClean="0"/>
          </a:p>
          <a:p>
            <a:r>
              <a:rPr lang="en-US" sz="2400" dirty="0" smtClean="0"/>
              <a:t>In </a:t>
            </a:r>
            <a:r>
              <a:rPr lang="en-US" sz="2400" dirty="0"/>
              <a:t>this exercise, you will practice keeping lines together on the selected paragraph.</a:t>
            </a:r>
          </a:p>
          <a:p>
            <a:endParaRPr lang="en-US" sz="2400" dirty="0"/>
          </a:p>
        </p:txBody>
      </p:sp>
    </p:spTree>
    <p:extLst>
      <p:ext uri="{BB962C8B-B14F-4D97-AF65-F5344CB8AC3E}">
        <p14:creationId xmlns:p14="http://schemas.microsoft.com/office/powerpoint/2010/main" val="95943389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Keep Lines Together</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Select </a:t>
            </a:r>
            <a:r>
              <a:rPr lang="en-US" sz="2400" dirty="0"/>
              <a:t>the </a:t>
            </a:r>
            <a:r>
              <a:rPr lang="en-US" sz="2400" b="1" dirty="0"/>
              <a:t>two-line paragrap</a:t>
            </a:r>
            <a:r>
              <a:rPr lang="en-US" sz="2400" dirty="0"/>
              <a:t>h under Preferred Checking.</a:t>
            </a:r>
          </a:p>
          <a:p>
            <a:pPr marL="457200" indent="-457200">
              <a:buFont typeface="+mj-lt"/>
              <a:buAutoNum type="arabicPeriod"/>
            </a:pPr>
            <a:r>
              <a:rPr lang="en-US" sz="2400" dirty="0" smtClean="0"/>
              <a:t>In </a:t>
            </a:r>
            <a:r>
              <a:rPr lang="en-US" sz="2400" dirty="0"/>
              <a:t>the Home tab, in the Paragraph group, click the </a:t>
            </a:r>
            <a:r>
              <a:rPr lang="en-US" sz="2400" b="1" dirty="0"/>
              <a:t>dialog box launcher</a:t>
            </a:r>
            <a:r>
              <a:rPr lang="en-US" sz="2400" dirty="0"/>
              <a:t>. The Paragraph dialog box appears.</a:t>
            </a:r>
          </a:p>
          <a:p>
            <a:pPr marL="457200" indent="-457200">
              <a:buFont typeface="+mj-lt"/>
              <a:buAutoNum type="arabicPeriod"/>
            </a:pPr>
            <a:r>
              <a:rPr lang="en-US" sz="2400" dirty="0" smtClean="0"/>
              <a:t>On </a:t>
            </a:r>
            <a:r>
              <a:rPr lang="en-US" sz="2400" dirty="0"/>
              <a:t>the Line and Page Breaks tab, click to select the Keep Lines</a:t>
            </a:r>
            <a:r>
              <a:rPr lang="en-US" sz="2400" b="1" dirty="0"/>
              <a:t> </a:t>
            </a:r>
            <a:r>
              <a:rPr lang="en-US" sz="2400" dirty="0"/>
              <a:t>Together box, then click OK. Notice that the two lines that were at the bottom of page one moved to page two.</a:t>
            </a:r>
          </a:p>
          <a:p>
            <a:pPr marL="457200" indent="-457200">
              <a:buFont typeface="+mj-lt"/>
              <a:buAutoNum type="arabicPeriod"/>
            </a:pPr>
            <a:r>
              <a:rPr lang="en-US" sz="2400" b="1" dirty="0" smtClean="0"/>
              <a:t>SAVE</a:t>
            </a:r>
            <a:r>
              <a:rPr lang="en-US" sz="2400" dirty="0" smtClean="0"/>
              <a:t> </a:t>
            </a:r>
            <a:r>
              <a:rPr lang="en-US" sz="2400" dirty="0"/>
              <a:t>the document as </a:t>
            </a:r>
            <a:r>
              <a:rPr lang="en-US" sz="2400" b="1" i="1" dirty="0"/>
              <a:t>checking_choices2</a:t>
            </a:r>
            <a:r>
              <a:rPr lang="en-US" sz="2400" dirty="0"/>
              <a:t> in the lesson folder on your USB flash drive.</a:t>
            </a:r>
          </a:p>
          <a:p>
            <a:r>
              <a:rPr lang="en-US" sz="2400" b="1" dirty="0" smtClean="0"/>
              <a:t>LEAVE</a:t>
            </a:r>
            <a:r>
              <a:rPr lang="en-US" sz="2400" dirty="0" smtClean="0"/>
              <a:t> </a:t>
            </a:r>
            <a:r>
              <a:rPr lang="en-US" sz="2400" dirty="0"/>
              <a:t>the document open to use in the next exercise.</a:t>
            </a:r>
          </a:p>
          <a:p>
            <a:endParaRPr lang="en-US" sz="2400" dirty="0"/>
          </a:p>
        </p:txBody>
      </p:sp>
    </p:spTree>
    <p:extLst>
      <p:ext uri="{BB962C8B-B14F-4D97-AF65-F5344CB8AC3E}">
        <p14:creationId xmlns:p14="http://schemas.microsoft.com/office/powerpoint/2010/main" val="301407896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Keeping Two Paragraphs on the Same Page</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Word </a:t>
            </a:r>
            <a:r>
              <a:rPr lang="en-US" sz="2400" dirty="0"/>
              <a:t>considers any line of text followed by an Enter to be a paragraph. </a:t>
            </a:r>
            <a:endParaRPr lang="en-US" sz="2400" dirty="0" smtClean="0"/>
          </a:p>
          <a:p>
            <a:r>
              <a:rPr lang="en-US" sz="2400" dirty="0" smtClean="0"/>
              <a:t>To </a:t>
            </a:r>
            <a:r>
              <a:rPr lang="en-US" sz="2400" dirty="0"/>
              <a:t>keep two paragraphs on the same page, you will select both paragraphs, then, in the Lines and Page Break tab of the Paragraph dialog box, click to select the Keep with Next check box. </a:t>
            </a:r>
            <a:endParaRPr lang="en-US" sz="2400" dirty="0" smtClean="0"/>
          </a:p>
          <a:p>
            <a:r>
              <a:rPr lang="en-US" sz="2400" dirty="0" smtClean="0"/>
              <a:t>In </a:t>
            </a:r>
            <a:r>
              <a:rPr lang="en-US" sz="2400" dirty="0"/>
              <a:t>this exercise, you will practice keeping two paragraphs together on the same page, such as a heading and the text below it, using Word’s Keep with Next command.</a:t>
            </a:r>
          </a:p>
        </p:txBody>
      </p:sp>
    </p:spTree>
    <p:extLst>
      <p:ext uri="{BB962C8B-B14F-4D97-AF65-F5344CB8AC3E}">
        <p14:creationId xmlns:p14="http://schemas.microsoft.com/office/powerpoint/2010/main" val="302597407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Keep Two </a:t>
            </a:r>
            <a:br>
              <a:rPr lang="en-US" dirty="0" smtClean="0">
                <a:ea typeface="+mj-ea"/>
                <a:cs typeface="+mj-cs"/>
              </a:rPr>
            </a:br>
            <a:r>
              <a:rPr lang="en-US" dirty="0" smtClean="0">
                <a:ea typeface="+mj-ea"/>
                <a:cs typeface="+mj-cs"/>
              </a:rPr>
              <a:t>Paragraphs on the Same Page</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Select </a:t>
            </a:r>
            <a:r>
              <a:rPr lang="en-US" sz="2400" dirty="0"/>
              <a:t>the Preferred Checking heading and the </a:t>
            </a:r>
            <a:r>
              <a:rPr lang="en-US" sz="2400" b="1" dirty="0"/>
              <a:t>four-line paragraph</a:t>
            </a:r>
            <a:r>
              <a:rPr lang="en-US" sz="2400" dirty="0"/>
              <a:t> below it.</a:t>
            </a:r>
          </a:p>
          <a:p>
            <a:pPr marL="457200" indent="-457200">
              <a:buFont typeface="+mj-lt"/>
              <a:buAutoNum type="arabicPeriod"/>
            </a:pPr>
            <a:r>
              <a:rPr lang="en-US" sz="2400" dirty="0" smtClean="0"/>
              <a:t>On </a:t>
            </a:r>
            <a:r>
              <a:rPr lang="en-US" sz="2400" dirty="0"/>
              <a:t>the Home tab, in the Paragraph group, click the </a:t>
            </a:r>
            <a:r>
              <a:rPr lang="en-US" sz="2400" b="1" dirty="0"/>
              <a:t>dialog box launcher</a:t>
            </a:r>
            <a:r>
              <a:rPr lang="en-US" sz="2400" dirty="0"/>
              <a:t>. The Paragraph dialog box appears.</a:t>
            </a:r>
          </a:p>
          <a:p>
            <a:pPr marL="457200" indent="-457200">
              <a:buFont typeface="+mj-lt"/>
              <a:buAutoNum type="arabicPeriod"/>
            </a:pPr>
            <a:r>
              <a:rPr lang="en-US" sz="2400" dirty="0" smtClean="0"/>
              <a:t>On </a:t>
            </a:r>
            <a:r>
              <a:rPr lang="en-US" sz="2400" dirty="0"/>
              <a:t>the </a:t>
            </a:r>
            <a:r>
              <a:rPr lang="en-US" sz="2400" b="1" dirty="0"/>
              <a:t>Line and Page Breaks</a:t>
            </a:r>
            <a:r>
              <a:rPr lang="en-US" sz="2400" dirty="0"/>
              <a:t> tab, click to select the </a:t>
            </a:r>
            <a:r>
              <a:rPr lang="en-US" sz="2400" b="1" dirty="0"/>
              <a:t>Keep with Next</a:t>
            </a:r>
            <a:r>
              <a:rPr lang="en-US" sz="2400" dirty="0"/>
              <a:t> box, then click </a:t>
            </a:r>
            <a:r>
              <a:rPr lang="en-US" sz="2400" b="1" dirty="0"/>
              <a:t>OK</a:t>
            </a:r>
            <a:r>
              <a:rPr lang="en-US" sz="2400" dirty="0"/>
              <a:t>. Notice that the two paragraphs (the heading and paragraph that follows) are together and have moved to page two.</a:t>
            </a:r>
          </a:p>
          <a:p>
            <a:r>
              <a:rPr lang="en-US" sz="2400" b="1" dirty="0" smtClean="0"/>
              <a:t>SAVE</a:t>
            </a:r>
            <a:r>
              <a:rPr lang="en-US" sz="2400" dirty="0" smtClean="0"/>
              <a:t> </a:t>
            </a:r>
            <a:r>
              <a:rPr lang="en-US" sz="2400" dirty="0"/>
              <a:t>the document as </a:t>
            </a:r>
            <a:r>
              <a:rPr lang="en-US" sz="2400" b="1" i="1" dirty="0"/>
              <a:t>checking_choices3</a:t>
            </a:r>
            <a:r>
              <a:rPr lang="en-US" sz="2400" dirty="0"/>
              <a:t> in the lesson folder on your USB flash drive.</a:t>
            </a:r>
          </a:p>
          <a:p>
            <a:r>
              <a:rPr lang="en-US" sz="2400" b="1" dirty="0" smtClean="0"/>
              <a:t>LEAVE</a:t>
            </a:r>
            <a:r>
              <a:rPr lang="en-US" sz="2400" dirty="0" smtClean="0"/>
              <a:t> </a:t>
            </a:r>
            <a:r>
              <a:rPr lang="en-US" sz="2400" dirty="0"/>
              <a:t>the document open to use in the next exercise.</a:t>
            </a:r>
          </a:p>
        </p:txBody>
      </p:sp>
    </p:spTree>
    <p:extLst>
      <p:ext uri="{BB962C8B-B14F-4D97-AF65-F5344CB8AC3E}">
        <p14:creationId xmlns:p14="http://schemas.microsoft.com/office/powerpoint/2010/main" val="61808084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Forcing a Paragraph to the Top of a Page</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Automatic </a:t>
            </a:r>
            <a:r>
              <a:rPr lang="en-US" sz="2400" dirty="0"/>
              <a:t>page breaks usually occur at acceptable places in a Word document, but there may be times when you need to force a paragraph to the top of a page. </a:t>
            </a:r>
            <a:endParaRPr lang="en-US" sz="2400" dirty="0" smtClean="0"/>
          </a:p>
          <a:p>
            <a:r>
              <a:rPr lang="en-US" sz="2400" dirty="0" smtClean="0"/>
              <a:t>In </a:t>
            </a:r>
            <a:r>
              <a:rPr lang="en-US" sz="2400" dirty="0"/>
              <a:t>this exercise, you practice inserting a page break before a paragraph, to force the paragraph to the top of the next page.</a:t>
            </a:r>
          </a:p>
        </p:txBody>
      </p:sp>
    </p:spTree>
    <p:extLst>
      <p:ext uri="{BB962C8B-B14F-4D97-AF65-F5344CB8AC3E}">
        <p14:creationId xmlns:p14="http://schemas.microsoft.com/office/powerpoint/2010/main" val="1666204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Setting Page Layout</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The layout of a page helps communicate your </a:t>
            </a:r>
            <a:r>
              <a:rPr lang="en-US" sz="2400" dirty="0" smtClean="0"/>
              <a:t>message.</a:t>
            </a:r>
          </a:p>
          <a:p>
            <a:r>
              <a:rPr lang="en-US" sz="2400" dirty="0" smtClean="0"/>
              <a:t>Although </a:t>
            </a:r>
            <a:r>
              <a:rPr lang="en-US" sz="2400" dirty="0"/>
              <a:t>the content of your document is obviously very important, having appropriate margins, page orientation, and paper size all contribute to the document’s readability and appearance.</a:t>
            </a:r>
          </a:p>
        </p:txBody>
      </p:sp>
    </p:spTree>
    <p:extLst>
      <p:ext uri="{BB962C8B-B14F-4D97-AF65-F5344CB8AC3E}">
        <p14:creationId xmlns:p14="http://schemas.microsoft.com/office/powerpoint/2010/main" val="405901110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Force a Paragraph </a:t>
            </a:r>
            <a:br>
              <a:rPr lang="en-US" dirty="0" smtClean="0">
                <a:ea typeface="+mj-ea"/>
                <a:cs typeface="+mj-cs"/>
              </a:rPr>
            </a:br>
            <a:r>
              <a:rPr lang="en-US" dirty="0" smtClean="0">
                <a:ea typeface="+mj-ea"/>
                <a:cs typeface="+mj-cs"/>
              </a:rPr>
              <a:t>to the Top of a Page</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Position </a:t>
            </a:r>
            <a:r>
              <a:rPr lang="en-US" sz="2400" dirty="0"/>
              <a:t>the insertion point before the </a:t>
            </a:r>
            <a:r>
              <a:rPr lang="en-US" sz="2400" i="1" dirty="0"/>
              <a:t>S</a:t>
            </a:r>
            <a:r>
              <a:rPr lang="en-US" sz="2400" dirty="0"/>
              <a:t> in the </a:t>
            </a:r>
            <a:r>
              <a:rPr lang="en-US" sz="2400" i="1" dirty="0"/>
              <a:t>Senior Preferred Checking </a:t>
            </a:r>
            <a:r>
              <a:rPr lang="en-US" sz="2400" dirty="0"/>
              <a:t>heading.</a:t>
            </a:r>
          </a:p>
          <a:p>
            <a:pPr marL="457200" indent="-457200">
              <a:buFont typeface="+mj-lt"/>
              <a:buAutoNum type="arabicPeriod"/>
            </a:pPr>
            <a:r>
              <a:rPr lang="en-US" sz="2400" dirty="0" smtClean="0"/>
              <a:t>On </a:t>
            </a:r>
            <a:r>
              <a:rPr lang="en-US" sz="2400" dirty="0"/>
              <a:t>the Home tab, in the Paragraph group, click the </a:t>
            </a:r>
            <a:r>
              <a:rPr lang="en-US" sz="2400" b="1" dirty="0"/>
              <a:t>dialog box launch</a:t>
            </a:r>
            <a:r>
              <a:rPr lang="en-US" sz="2400" dirty="0"/>
              <a:t>er. The Paragraph dialog box appears.</a:t>
            </a:r>
          </a:p>
          <a:p>
            <a:pPr marL="457200" indent="-457200">
              <a:buFont typeface="+mj-lt"/>
              <a:buAutoNum type="arabicPeriod"/>
            </a:pPr>
            <a:r>
              <a:rPr lang="en-US" sz="2400" dirty="0" smtClean="0"/>
              <a:t>On </a:t>
            </a:r>
            <a:r>
              <a:rPr lang="en-US" sz="2400" dirty="0"/>
              <a:t>the Line and Page Breaks tab, click to select the </a:t>
            </a:r>
            <a:r>
              <a:rPr lang="en-US" sz="2400" b="1" dirty="0"/>
              <a:t>Page Break Before</a:t>
            </a:r>
            <a:r>
              <a:rPr lang="en-US" sz="2400" dirty="0"/>
              <a:t> box, then click </a:t>
            </a:r>
            <a:r>
              <a:rPr lang="en-US" sz="2400" b="1" dirty="0"/>
              <a:t>OK</a:t>
            </a:r>
            <a:r>
              <a:rPr lang="en-US" sz="2400" dirty="0"/>
              <a:t>. Using this command will force text to the top of a new page.</a:t>
            </a:r>
          </a:p>
          <a:p>
            <a:pPr marL="457200" indent="-457200">
              <a:buFont typeface="+mj-lt"/>
              <a:buAutoNum type="arabicPeriod"/>
            </a:pPr>
            <a:r>
              <a:rPr lang="en-US" sz="2400" b="1" dirty="0" smtClean="0"/>
              <a:t>SAVE</a:t>
            </a:r>
            <a:r>
              <a:rPr lang="en-US" sz="2400" dirty="0" smtClean="0"/>
              <a:t> </a:t>
            </a:r>
            <a:r>
              <a:rPr lang="en-US" sz="2400" dirty="0"/>
              <a:t>the document as </a:t>
            </a:r>
            <a:r>
              <a:rPr lang="en-US" sz="2400" b="1" i="1" dirty="0"/>
              <a:t>checking_choices4</a:t>
            </a:r>
            <a:r>
              <a:rPr lang="en-US" sz="2400" dirty="0"/>
              <a:t> in the lesson folder on your USB flash drive.</a:t>
            </a:r>
          </a:p>
          <a:p>
            <a:r>
              <a:rPr lang="en-US" sz="2400" b="1" dirty="0" smtClean="0"/>
              <a:t>LEAVE</a:t>
            </a:r>
            <a:r>
              <a:rPr lang="en-US" sz="2400" dirty="0" smtClean="0"/>
              <a:t> </a:t>
            </a:r>
            <a:r>
              <a:rPr lang="en-US" sz="2400" dirty="0"/>
              <a:t>the document open to use in the next exercise.</a:t>
            </a:r>
          </a:p>
          <a:p>
            <a:endParaRPr lang="en-US" sz="2400" dirty="0"/>
          </a:p>
        </p:txBody>
      </p:sp>
    </p:spTree>
    <p:extLst>
      <p:ext uri="{BB962C8B-B14F-4D97-AF65-F5344CB8AC3E}">
        <p14:creationId xmlns:p14="http://schemas.microsoft.com/office/powerpoint/2010/main" val="382490687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Setting Up Columns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i="1" dirty="0"/>
              <a:t>Columns</a:t>
            </a:r>
            <a:r>
              <a:rPr lang="en-US" sz="2400" dirty="0"/>
              <a:t> are vertical blocks of text in which text flows </a:t>
            </a:r>
            <a:r>
              <a:rPr lang="en-US" sz="2400" dirty="0" smtClean="0"/>
              <a:t/>
            </a:r>
            <a:br>
              <a:rPr lang="en-US" sz="2400" dirty="0" smtClean="0"/>
            </a:br>
            <a:r>
              <a:rPr lang="en-US" sz="2400" dirty="0" smtClean="0"/>
              <a:t>from </a:t>
            </a:r>
            <a:r>
              <a:rPr lang="en-US" sz="2400" dirty="0"/>
              <a:t>the bottom of one column to the top of the next. </a:t>
            </a:r>
            <a:endParaRPr lang="en-US" sz="2400" dirty="0" smtClean="0"/>
          </a:p>
          <a:p>
            <a:r>
              <a:rPr lang="en-US" sz="2400" dirty="0" smtClean="0"/>
              <a:t>Newspapers</a:t>
            </a:r>
            <a:r>
              <a:rPr lang="en-US" sz="2400" dirty="0"/>
              <a:t>, magazines, and newsletters are formatted </a:t>
            </a:r>
            <a:r>
              <a:rPr lang="en-US" sz="2400" dirty="0" smtClean="0"/>
              <a:t/>
            </a:r>
            <a:br>
              <a:rPr lang="en-US" sz="2400" dirty="0" smtClean="0"/>
            </a:br>
            <a:r>
              <a:rPr lang="en-US" sz="2400" dirty="0" smtClean="0"/>
              <a:t>in </a:t>
            </a:r>
            <a:r>
              <a:rPr lang="en-US" sz="2400" dirty="0"/>
              <a:t>columns because of the large amounts of text. </a:t>
            </a:r>
            <a:endParaRPr lang="en-US" sz="2400" dirty="0" smtClean="0"/>
          </a:p>
          <a:p>
            <a:r>
              <a:rPr lang="en-US" sz="2400" dirty="0" smtClean="0"/>
              <a:t>Text </a:t>
            </a:r>
            <a:r>
              <a:rPr lang="en-US" sz="2400" dirty="0"/>
              <a:t>formatted into columns will produce shorter lines </a:t>
            </a:r>
            <a:r>
              <a:rPr lang="en-US" sz="2400" dirty="0" smtClean="0"/>
              <a:t/>
            </a:r>
            <a:br>
              <a:rPr lang="en-US" sz="2400" dirty="0" smtClean="0"/>
            </a:br>
            <a:r>
              <a:rPr lang="en-US" sz="2400" dirty="0" smtClean="0"/>
              <a:t>and </a:t>
            </a:r>
            <a:r>
              <a:rPr lang="en-US" sz="2400" dirty="0"/>
              <a:t>a white space between columns. </a:t>
            </a:r>
            <a:endParaRPr lang="en-US" sz="2400" dirty="0" smtClean="0"/>
          </a:p>
          <a:p>
            <a:r>
              <a:rPr lang="en-US" sz="2400" dirty="0" smtClean="0"/>
              <a:t>By </a:t>
            </a:r>
            <a:r>
              <a:rPr lang="en-US" sz="2400" dirty="0"/>
              <a:t>default, Word documents are formatted as single column, but you can change that formatting to display multiple columns or columns of varying widths</a:t>
            </a:r>
            <a:r>
              <a:rPr lang="en-US" sz="2400" dirty="0" smtClean="0"/>
              <a:t>.</a:t>
            </a:r>
          </a:p>
          <a:p>
            <a:r>
              <a:rPr lang="en-US" sz="2400" dirty="0"/>
              <a:t>In this exercise, you will practice creating columns within an existing Word document</a:t>
            </a:r>
            <a:r>
              <a:rPr lang="en-US" sz="2400" dirty="0" smtClean="0"/>
              <a:t>.</a:t>
            </a:r>
            <a:endParaRPr lang="en-US" sz="2400" dirty="0"/>
          </a:p>
        </p:txBody>
      </p:sp>
    </p:spTree>
    <p:extLst>
      <p:ext uri="{BB962C8B-B14F-4D97-AF65-F5344CB8AC3E}">
        <p14:creationId xmlns:p14="http://schemas.microsoft.com/office/powerpoint/2010/main" val="418132960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Create  Columns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Place </a:t>
            </a:r>
            <a:r>
              <a:rPr lang="en-US" sz="2400" dirty="0"/>
              <a:t>the insertion point in front of </a:t>
            </a:r>
            <a:r>
              <a:rPr lang="en-US" sz="2400" i="1" dirty="0"/>
              <a:t>F</a:t>
            </a:r>
            <a:r>
              <a:rPr lang="en-US" sz="2400" dirty="0"/>
              <a:t> in </a:t>
            </a:r>
            <a:r>
              <a:rPr lang="en-US" sz="2400" i="1" dirty="0"/>
              <a:t>Free Checking</a:t>
            </a:r>
            <a:r>
              <a:rPr lang="en-US" sz="2400" dirty="0"/>
              <a:t> on page one.</a:t>
            </a:r>
          </a:p>
          <a:p>
            <a:pPr marL="457200" indent="-457200">
              <a:buFont typeface="+mj-lt"/>
              <a:buAutoNum type="arabicPeriod"/>
            </a:pPr>
            <a:r>
              <a:rPr lang="en-US" sz="2400" dirty="0" smtClean="0"/>
              <a:t>On </a:t>
            </a:r>
            <a:r>
              <a:rPr lang="en-US" sz="2400" dirty="0"/>
              <a:t>the </a:t>
            </a:r>
            <a:r>
              <a:rPr lang="en-US" sz="2400" b="1" dirty="0"/>
              <a:t>Page Layout</a:t>
            </a:r>
            <a:r>
              <a:rPr lang="en-US" sz="2400" dirty="0"/>
              <a:t> tab, in the Page Setup group, click the </a:t>
            </a:r>
            <a:r>
              <a:rPr lang="en-US" sz="2400" b="1" dirty="0"/>
              <a:t>drop-down arrow</a:t>
            </a:r>
            <a:r>
              <a:rPr lang="en-US" sz="2400" dirty="0"/>
              <a:t> to display the Columns menu. The Columns menu appears, as shown </a:t>
            </a:r>
            <a:r>
              <a:rPr lang="en-US" sz="2400" dirty="0" smtClean="0"/>
              <a:t>on the next slide.</a:t>
            </a:r>
            <a:endParaRPr lang="en-US" sz="2400" dirty="0"/>
          </a:p>
          <a:p>
            <a:pPr marL="457200" indent="-457200">
              <a:buFont typeface="+mj-lt"/>
              <a:buAutoNum type="arabicPeriod"/>
            </a:pPr>
            <a:r>
              <a:rPr lang="en-US" sz="2400" dirty="0" smtClean="0"/>
              <a:t>Select </a:t>
            </a:r>
            <a:r>
              <a:rPr lang="en-US" sz="2400" b="1" dirty="0" smtClean="0"/>
              <a:t>Tw</a:t>
            </a:r>
            <a:r>
              <a:rPr lang="en-US" sz="2400" b="1" dirty="0"/>
              <a:t>o</a:t>
            </a:r>
            <a:r>
              <a:rPr lang="en-US" sz="2400" dirty="0" smtClean="0"/>
              <a:t>. </a:t>
            </a:r>
            <a:r>
              <a:rPr lang="en-US" sz="2400" dirty="0"/>
              <a:t>The text in the document following the Personal Checking Choices heading is formatted into two columns.</a:t>
            </a:r>
          </a:p>
          <a:p>
            <a:pPr marL="457200" indent="-457200">
              <a:buFont typeface="+mj-lt"/>
              <a:buAutoNum type="arabicPeriod"/>
            </a:pPr>
            <a:r>
              <a:rPr lang="en-US" sz="2400" b="1" dirty="0" smtClean="0"/>
              <a:t>SAVE</a:t>
            </a:r>
            <a:r>
              <a:rPr lang="en-US" sz="2400" dirty="0" smtClean="0"/>
              <a:t> </a:t>
            </a:r>
            <a:r>
              <a:rPr lang="en-US" sz="2400" dirty="0"/>
              <a:t>the document as </a:t>
            </a:r>
            <a:r>
              <a:rPr lang="en-US" sz="2400" b="1" i="1" dirty="0"/>
              <a:t>checking_draft</a:t>
            </a:r>
            <a:r>
              <a:rPr lang="en-US" sz="2400" dirty="0"/>
              <a:t> in the lesson folder on your USB flash drive.</a:t>
            </a:r>
          </a:p>
          <a:p>
            <a:r>
              <a:rPr lang="en-US" sz="2400" b="1" cap="all" dirty="0" smtClean="0"/>
              <a:t>Leave</a:t>
            </a:r>
            <a:r>
              <a:rPr lang="en-US" sz="2400" dirty="0" smtClean="0"/>
              <a:t> </a:t>
            </a:r>
            <a:r>
              <a:rPr lang="en-US" sz="2400" dirty="0"/>
              <a:t>the document open to use in the next exercise</a:t>
            </a:r>
            <a:r>
              <a:rPr lang="en-US" sz="2400" dirty="0" smtClean="0"/>
              <a:t>.</a:t>
            </a:r>
            <a:endParaRPr lang="en-US" sz="2400" dirty="0"/>
          </a:p>
        </p:txBody>
      </p:sp>
    </p:spTree>
    <p:extLst>
      <p:ext uri="{BB962C8B-B14F-4D97-AF65-F5344CB8AC3E}">
        <p14:creationId xmlns:p14="http://schemas.microsoft.com/office/powerpoint/2010/main" val="206960425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Create  Columns</a:t>
            </a:r>
            <a:endParaRPr lang="en-US" dirty="0" smtClean="0">
              <a:ea typeface="+mj-ea"/>
              <a:cs typeface="+mj-cs"/>
            </a:endParaRPr>
          </a:p>
        </p:txBody>
      </p:sp>
      <p:pic>
        <p:nvPicPr>
          <p:cNvPr id="4" name="Picture 3" descr="05.1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517" y="1628800"/>
            <a:ext cx="7524907" cy="4707568"/>
          </a:xfrm>
          <a:prstGeom prst="rect">
            <a:avLst/>
          </a:prstGeom>
        </p:spPr>
      </p:pic>
    </p:spTree>
    <p:extLst>
      <p:ext uri="{BB962C8B-B14F-4D97-AF65-F5344CB8AC3E}">
        <p14:creationId xmlns:p14="http://schemas.microsoft.com/office/powerpoint/2010/main" val="103687823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Formatting Columns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In addition to Word’s common column formats, you can customize column formats to fit the text and the purpose of your document. </a:t>
            </a:r>
            <a:r>
              <a:rPr lang="en-US" sz="2400" dirty="0" smtClean="0"/>
              <a:t>B</a:t>
            </a:r>
          </a:p>
          <a:p>
            <a:r>
              <a:rPr lang="en-US" sz="2400" dirty="0" smtClean="0"/>
              <a:t>y </a:t>
            </a:r>
            <a:r>
              <a:rPr lang="en-US" sz="2400" dirty="0"/>
              <a:t>default, when you click the Columns button and select from the Column menu options, the whole document is formatted as columns. </a:t>
            </a:r>
            <a:endParaRPr lang="en-US" sz="2400" dirty="0" smtClean="0"/>
          </a:p>
          <a:p>
            <a:r>
              <a:rPr lang="en-US" sz="2400" dirty="0" smtClean="0"/>
              <a:t>Using </a:t>
            </a:r>
            <a:r>
              <a:rPr lang="en-US" sz="2400" dirty="0"/>
              <a:t>the Columns dialog box, you can apply column formatting to the whole document or a selected part of the document, only. You also can change a document formatted in multiple columns back to a single-column document. </a:t>
            </a:r>
            <a:endParaRPr lang="en-US" sz="2400" dirty="0" smtClean="0"/>
          </a:p>
          <a:p>
            <a:r>
              <a:rPr lang="en-US" sz="2400" dirty="0" smtClean="0"/>
              <a:t>In </a:t>
            </a:r>
            <a:r>
              <a:rPr lang="en-US" sz="2400" dirty="0"/>
              <a:t>this exercise, you learn to format columns in Word</a:t>
            </a:r>
            <a:r>
              <a:rPr lang="en-US" sz="2400" dirty="0" smtClean="0"/>
              <a:t>.</a:t>
            </a:r>
            <a:endParaRPr lang="en-US" sz="2400" dirty="0"/>
          </a:p>
        </p:txBody>
      </p:sp>
    </p:spTree>
    <p:extLst>
      <p:ext uri="{BB962C8B-B14F-4D97-AF65-F5344CB8AC3E}">
        <p14:creationId xmlns:p14="http://schemas.microsoft.com/office/powerpoint/2010/main" val="428569848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Formatting </a:t>
            </a:r>
            <a:r>
              <a:rPr lang="en-US" dirty="0" smtClean="0"/>
              <a:t>Columns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On the Page Layout tab, in the Page Setup group, the Columns menu lists these options for creating common column formats:</a:t>
            </a:r>
          </a:p>
          <a:p>
            <a:pPr marL="0" lvl="0" indent="0">
              <a:spcBef>
                <a:spcPts val="0"/>
              </a:spcBef>
              <a:buNone/>
            </a:pPr>
            <a:r>
              <a:rPr lang="en-US" sz="2400" b="1" dirty="0" smtClean="0"/>
              <a:t>	</a:t>
            </a:r>
            <a:r>
              <a:rPr lang="en-US" sz="1800" b="1" dirty="0" smtClean="0"/>
              <a:t>•</a:t>
            </a:r>
            <a:r>
              <a:rPr lang="en-US" sz="2400" b="1" dirty="0" smtClean="0"/>
              <a:t> </a:t>
            </a:r>
            <a:r>
              <a:rPr lang="en-US" sz="2000" b="1" dirty="0" smtClean="0"/>
              <a:t>One</a:t>
            </a:r>
            <a:r>
              <a:rPr lang="en-US" sz="2000" dirty="0"/>
              <a:t>: Formats the text into a single column</a:t>
            </a:r>
          </a:p>
          <a:p>
            <a:pPr marL="0" lvl="0" indent="0">
              <a:buNone/>
            </a:pPr>
            <a:r>
              <a:rPr lang="en-US" sz="2000" b="1" dirty="0" smtClean="0"/>
              <a:t>	</a:t>
            </a:r>
            <a:r>
              <a:rPr lang="en-US" sz="2000" b="1" dirty="0"/>
              <a:t>•</a:t>
            </a:r>
            <a:r>
              <a:rPr lang="en-US" sz="2000" b="1" dirty="0" smtClean="0"/>
              <a:t> Two</a:t>
            </a:r>
            <a:r>
              <a:rPr lang="en-US" sz="2000" dirty="0"/>
              <a:t>: Formats the text into two even columns</a:t>
            </a:r>
          </a:p>
          <a:p>
            <a:pPr marL="0" lvl="0" indent="0">
              <a:buNone/>
            </a:pPr>
            <a:r>
              <a:rPr lang="en-US" sz="2000" b="1" dirty="0" smtClean="0"/>
              <a:t>	</a:t>
            </a:r>
            <a:r>
              <a:rPr lang="en-US" sz="2000" b="1" dirty="0"/>
              <a:t>•</a:t>
            </a:r>
            <a:r>
              <a:rPr lang="en-US" sz="2000" b="1" dirty="0" smtClean="0"/>
              <a:t> Three</a:t>
            </a:r>
            <a:r>
              <a:rPr lang="en-US" sz="2000" dirty="0"/>
              <a:t>: Formats the text into three even columns</a:t>
            </a:r>
          </a:p>
          <a:p>
            <a:pPr marL="0" lvl="0" indent="0">
              <a:buNone/>
            </a:pPr>
            <a:r>
              <a:rPr lang="en-US" sz="2000" b="1" dirty="0" smtClean="0"/>
              <a:t>	</a:t>
            </a:r>
            <a:r>
              <a:rPr lang="en-US" sz="2000" b="1" dirty="0"/>
              <a:t>•</a:t>
            </a:r>
            <a:r>
              <a:rPr lang="en-US" sz="2000" b="1" dirty="0" smtClean="0"/>
              <a:t> Left</a:t>
            </a:r>
            <a:r>
              <a:rPr lang="en-US" sz="2000" dirty="0"/>
              <a:t>: Formats the text into two unequal columns—a narrow </a:t>
            </a:r>
            <a:r>
              <a:rPr lang="en-US" sz="2000" dirty="0" smtClean="0"/>
              <a:t/>
            </a:r>
            <a:br>
              <a:rPr lang="en-US" sz="2000" dirty="0" smtClean="0"/>
            </a:br>
            <a:r>
              <a:rPr lang="en-US" sz="2000" dirty="0" smtClean="0"/>
              <a:t>	one on </a:t>
            </a:r>
            <a:r>
              <a:rPr lang="en-US" sz="2000" dirty="0"/>
              <a:t>the left and a wide one on the right</a:t>
            </a:r>
          </a:p>
          <a:p>
            <a:pPr marL="0" lvl="0" indent="0">
              <a:buNone/>
            </a:pPr>
            <a:r>
              <a:rPr lang="en-US" sz="2000" b="1" dirty="0" smtClean="0"/>
              <a:t>	</a:t>
            </a:r>
            <a:r>
              <a:rPr lang="en-US" sz="2000" b="1" dirty="0"/>
              <a:t>•</a:t>
            </a:r>
            <a:r>
              <a:rPr lang="en-US" sz="2000" b="1" dirty="0" smtClean="0"/>
              <a:t> Right</a:t>
            </a:r>
            <a:r>
              <a:rPr lang="en-US" sz="2000" dirty="0"/>
              <a:t>: Formats the text into two uneven columns—a </a:t>
            </a:r>
            <a:r>
              <a:rPr lang="en-US" sz="2000" dirty="0" smtClean="0"/>
              <a:t>narrow </a:t>
            </a:r>
            <a:br>
              <a:rPr lang="en-US" sz="2000" dirty="0" smtClean="0"/>
            </a:br>
            <a:r>
              <a:rPr lang="en-US" sz="2000" dirty="0" smtClean="0"/>
              <a:t>	one on </a:t>
            </a:r>
            <a:r>
              <a:rPr lang="en-US" sz="2000" dirty="0"/>
              <a:t>the right and a wide one on the left</a:t>
            </a:r>
          </a:p>
          <a:p>
            <a:pPr marL="0" lvl="0" indent="0">
              <a:buNone/>
            </a:pPr>
            <a:r>
              <a:rPr lang="en-US" sz="2000" b="1" dirty="0" smtClean="0"/>
              <a:t>	</a:t>
            </a:r>
            <a:r>
              <a:rPr lang="en-US" sz="2000" b="1" dirty="0"/>
              <a:t>•</a:t>
            </a:r>
            <a:r>
              <a:rPr lang="en-US" sz="2000" b="1" dirty="0" smtClean="0"/>
              <a:t> More </a:t>
            </a:r>
            <a:r>
              <a:rPr lang="en-US" sz="2000" b="1" dirty="0"/>
              <a:t>Columns</a:t>
            </a:r>
            <a:r>
              <a:rPr lang="en-US" sz="2000" dirty="0"/>
              <a:t>: Contains options for customizing columns</a:t>
            </a:r>
          </a:p>
          <a:p>
            <a:r>
              <a:rPr lang="en-US" sz="2400" dirty="0"/>
              <a:t>Click the Line Between box to insert a vertical line between columns.</a:t>
            </a:r>
          </a:p>
          <a:p>
            <a:endParaRPr lang="en-US" sz="2400" dirty="0"/>
          </a:p>
          <a:p>
            <a:endParaRPr lang="en-US" sz="2400" dirty="0"/>
          </a:p>
        </p:txBody>
      </p:sp>
    </p:spTree>
    <p:extLst>
      <p:ext uri="{BB962C8B-B14F-4D97-AF65-F5344CB8AC3E}">
        <p14:creationId xmlns:p14="http://schemas.microsoft.com/office/powerpoint/2010/main" val="17162691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Format Columns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On </a:t>
            </a:r>
            <a:r>
              <a:rPr lang="en-US" sz="2400" dirty="0"/>
              <a:t>the Page Layout tab, in the Page Setup group, click the </a:t>
            </a:r>
            <a:r>
              <a:rPr lang="en-US" sz="2400" b="1" dirty="0"/>
              <a:t>drop-down arrow</a:t>
            </a:r>
            <a:r>
              <a:rPr lang="en-US" sz="2400" dirty="0"/>
              <a:t> to display the </a:t>
            </a:r>
            <a:r>
              <a:rPr lang="en-US" sz="2400" b="1" dirty="0"/>
              <a:t>Column</a:t>
            </a:r>
            <a:r>
              <a:rPr lang="en-US" sz="2400" dirty="0"/>
              <a:t>s menu. The insertion point should be position in front of Free Checking.</a:t>
            </a:r>
          </a:p>
          <a:p>
            <a:pPr marL="457200" indent="-457200">
              <a:buFont typeface="+mj-lt"/>
              <a:buAutoNum type="arabicPeriod"/>
            </a:pPr>
            <a:r>
              <a:rPr lang="en-US" sz="2400" dirty="0" smtClean="0"/>
              <a:t>Select </a:t>
            </a:r>
            <a:r>
              <a:rPr lang="en-US" sz="2400" b="1" dirty="0"/>
              <a:t>More Columns</a:t>
            </a:r>
            <a:r>
              <a:rPr lang="en-US" sz="2400" dirty="0"/>
              <a:t>. The Columns dialog box appears, as shown </a:t>
            </a:r>
            <a:r>
              <a:rPr lang="en-US" sz="2400" dirty="0" smtClean="0"/>
              <a:t>below.</a:t>
            </a:r>
            <a:endParaRPr lang="en-US" sz="2400" dirty="0"/>
          </a:p>
        </p:txBody>
      </p:sp>
      <p:pic>
        <p:nvPicPr>
          <p:cNvPr id="2" name="Picture 1" descr="05.1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2571" y="4089400"/>
            <a:ext cx="5571029" cy="2255949"/>
          </a:xfrm>
          <a:prstGeom prst="rect">
            <a:avLst/>
          </a:prstGeom>
        </p:spPr>
      </p:pic>
    </p:spTree>
    <p:extLst>
      <p:ext uri="{BB962C8B-B14F-4D97-AF65-F5344CB8AC3E}">
        <p14:creationId xmlns:p14="http://schemas.microsoft.com/office/powerpoint/2010/main" val="205759201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Format Columns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3"/>
            </a:pPr>
            <a:r>
              <a:rPr lang="en-US" sz="2300" dirty="0" smtClean="0"/>
              <a:t>In </a:t>
            </a:r>
            <a:r>
              <a:rPr lang="en-US" sz="2300" dirty="0"/>
              <a:t>the Number of columns box, key </a:t>
            </a:r>
            <a:r>
              <a:rPr lang="en-US" sz="2300" b="1" i="1" dirty="0"/>
              <a:t>3</a:t>
            </a:r>
            <a:r>
              <a:rPr lang="en-US" sz="2300" dirty="0"/>
              <a:t> or click the up arrow once.</a:t>
            </a:r>
          </a:p>
          <a:p>
            <a:pPr marL="457200" indent="-457200">
              <a:buFont typeface="+mj-lt"/>
              <a:buAutoNum type="arabicPeriod" startAt="3"/>
            </a:pPr>
            <a:r>
              <a:rPr lang="en-US" sz="2300" dirty="0" smtClean="0"/>
              <a:t>Click </a:t>
            </a:r>
            <a:r>
              <a:rPr lang="en-US" sz="2300" dirty="0"/>
              <a:t>the</a:t>
            </a:r>
            <a:r>
              <a:rPr lang="en-US" sz="2300" b="1" dirty="0"/>
              <a:t> Line between </a:t>
            </a:r>
            <a:r>
              <a:rPr lang="en-US" sz="2300" dirty="0"/>
              <a:t>check box.</a:t>
            </a:r>
          </a:p>
          <a:p>
            <a:pPr marL="457200" indent="-457200">
              <a:buFont typeface="+mj-lt"/>
              <a:buAutoNum type="arabicPeriod" startAt="3"/>
            </a:pPr>
            <a:r>
              <a:rPr lang="en-US" sz="2300" dirty="0" smtClean="0"/>
              <a:t>Click </a:t>
            </a:r>
            <a:r>
              <a:rPr lang="en-US" sz="2300" b="1" dirty="0"/>
              <a:t>OK</a:t>
            </a:r>
            <a:r>
              <a:rPr lang="en-US" sz="2300" dirty="0"/>
              <a:t>.</a:t>
            </a:r>
          </a:p>
          <a:p>
            <a:pPr marL="457200" indent="-457200">
              <a:buFont typeface="+mj-lt"/>
              <a:buAutoNum type="arabicPeriod" startAt="3"/>
            </a:pPr>
            <a:r>
              <a:rPr lang="en-US" sz="2300" dirty="0" smtClean="0"/>
              <a:t>Position </a:t>
            </a:r>
            <a:r>
              <a:rPr lang="en-US" sz="2300" dirty="0"/>
              <a:t>the insertion point before the S in the Senior Preferred heading. The Page Break Before that was added earlier in this lesson will be removed in the next step.</a:t>
            </a:r>
          </a:p>
          <a:p>
            <a:pPr marL="457200" indent="-457200">
              <a:buFont typeface="+mj-lt"/>
              <a:buAutoNum type="arabicPeriod" startAt="3"/>
            </a:pPr>
            <a:r>
              <a:rPr lang="en-US" sz="2300" dirty="0" smtClean="0"/>
              <a:t>In </a:t>
            </a:r>
            <a:r>
              <a:rPr lang="en-US" sz="2300" dirty="0"/>
              <a:t>the Page Layout tab, within the Paragraph group, click the </a:t>
            </a:r>
            <a:r>
              <a:rPr lang="en-US" sz="2300" b="1" dirty="0"/>
              <a:t>dialog box launcher</a:t>
            </a:r>
            <a:r>
              <a:rPr lang="en-US" sz="2300" dirty="0"/>
              <a:t>. In the Line and Page Breaks tab of the dialog box, click to deselect the </a:t>
            </a:r>
            <a:r>
              <a:rPr lang="en-US" sz="2300" b="1" dirty="0"/>
              <a:t>Page Break Before</a:t>
            </a:r>
            <a:r>
              <a:rPr lang="en-US" sz="2300" dirty="0"/>
              <a:t> </a:t>
            </a:r>
            <a:r>
              <a:rPr lang="en-US" sz="2300" dirty="0" smtClean="0"/>
              <a:t>box. Click </a:t>
            </a:r>
            <a:r>
              <a:rPr lang="en-US" sz="2300" b="1" dirty="0"/>
              <a:t>OK</a:t>
            </a:r>
            <a:r>
              <a:rPr lang="en-US" sz="2300" dirty="0"/>
              <a:t>. The Page Break Before command is removed from the document and the text moves to the previous page. Click </a:t>
            </a:r>
            <a:r>
              <a:rPr lang="en-US" sz="2300" b="1" dirty="0"/>
              <a:t>OK</a:t>
            </a:r>
            <a:r>
              <a:rPr lang="en-US" sz="2300" dirty="0" smtClean="0"/>
              <a:t>.</a:t>
            </a:r>
            <a:endParaRPr lang="en-US" sz="2300" dirty="0"/>
          </a:p>
        </p:txBody>
      </p:sp>
    </p:spTree>
    <p:extLst>
      <p:ext uri="{BB962C8B-B14F-4D97-AF65-F5344CB8AC3E}">
        <p14:creationId xmlns:p14="http://schemas.microsoft.com/office/powerpoint/2010/main" val="21866652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Format Columns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8"/>
            </a:pPr>
            <a:r>
              <a:rPr lang="en-US" sz="2400" dirty="0" smtClean="0"/>
              <a:t>In </a:t>
            </a:r>
            <a:r>
              <a:rPr lang="en-US" sz="2400" dirty="0"/>
              <a:t>the Page Layout tab, change the Orientation option </a:t>
            </a:r>
            <a:r>
              <a:rPr lang="en-US" sz="2400" dirty="0" smtClean="0"/>
              <a:t/>
            </a:r>
            <a:br>
              <a:rPr lang="en-US" sz="2400" dirty="0" smtClean="0"/>
            </a:br>
            <a:r>
              <a:rPr lang="en-US" sz="2400" dirty="0" smtClean="0"/>
              <a:t>to </a:t>
            </a:r>
            <a:r>
              <a:rPr lang="en-US" sz="2400" b="1" dirty="0"/>
              <a:t>Landscape</a:t>
            </a:r>
            <a:r>
              <a:rPr lang="en-US" sz="2400" dirty="0"/>
              <a:t> and click </a:t>
            </a:r>
            <a:r>
              <a:rPr lang="en-US" sz="2400" b="1" dirty="0" smtClean="0"/>
              <a:t>Margins</a:t>
            </a:r>
            <a:r>
              <a:rPr lang="en-US" sz="2400" dirty="0" smtClean="0"/>
              <a:t>, </a:t>
            </a:r>
            <a:r>
              <a:rPr lang="en-US" sz="2400" dirty="0"/>
              <a:t>then </a:t>
            </a:r>
            <a:r>
              <a:rPr lang="en-US" sz="2400" b="1" dirty="0"/>
              <a:t>Custom Margins</a:t>
            </a:r>
            <a:r>
              <a:rPr lang="en-US" sz="2400" dirty="0"/>
              <a:t> </a:t>
            </a:r>
            <a:r>
              <a:rPr lang="en-US" sz="2400" dirty="0" smtClean="0"/>
              <a:t/>
            </a:r>
            <a:br>
              <a:rPr lang="en-US" sz="2400" dirty="0" smtClean="0"/>
            </a:br>
            <a:r>
              <a:rPr lang="en-US" sz="2400" dirty="0" smtClean="0"/>
              <a:t>to </a:t>
            </a:r>
            <a:r>
              <a:rPr lang="en-US" sz="2400" dirty="0"/>
              <a:t>open the Page Setup dialog box. Change the </a:t>
            </a:r>
            <a:r>
              <a:rPr lang="en-US" sz="2400" b="1" dirty="0"/>
              <a:t>Top</a:t>
            </a:r>
            <a:r>
              <a:rPr lang="en-US" sz="2400" dirty="0"/>
              <a:t> and </a:t>
            </a:r>
            <a:r>
              <a:rPr lang="en-US" sz="2400" b="1" dirty="0"/>
              <a:t>Bottom</a:t>
            </a:r>
            <a:r>
              <a:rPr lang="en-US" sz="2400" dirty="0"/>
              <a:t> margin settings to </a:t>
            </a:r>
            <a:r>
              <a:rPr lang="en-US" sz="2400" b="1" dirty="0"/>
              <a:t>0.5”</a:t>
            </a:r>
            <a:r>
              <a:rPr lang="en-US" sz="2400" dirty="0"/>
              <a:t>, and in the Apply To selection box at the bottom of the Margins tab, notice that this will affect the Whole Document. Click </a:t>
            </a:r>
            <a:r>
              <a:rPr lang="en-US" sz="2400" b="1" dirty="0"/>
              <a:t>OK</a:t>
            </a:r>
            <a:r>
              <a:rPr lang="en-US" sz="2400" dirty="0"/>
              <a:t>.</a:t>
            </a:r>
          </a:p>
          <a:p>
            <a:pPr marL="457200" indent="-457200">
              <a:buFont typeface="+mj-lt"/>
              <a:buAutoNum type="arabicPeriod" startAt="8"/>
            </a:pPr>
            <a:r>
              <a:rPr lang="en-US" sz="2400" dirty="0" smtClean="0"/>
              <a:t>Place </a:t>
            </a:r>
            <a:r>
              <a:rPr lang="en-US" sz="2400" dirty="0"/>
              <a:t>the insertion point in front of the V in Value Checking. Click the </a:t>
            </a:r>
            <a:r>
              <a:rPr lang="en-US" sz="2400" b="1" dirty="0"/>
              <a:t>drop-down arrow</a:t>
            </a:r>
            <a:r>
              <a:rPr lang="en-US" sz="2400" dirty="0"/>
              <a:t> to display the Breaks menu, then select </a:t>
            </a:r>
            <a:r>
              <a:rPr lang="en-US" sz="2400" b="1" dirty="0"/>
              <a:t>Columns</a:t>
            </a:r>
            <a:r>
              <a:rPr lang="en-US" sz="2400" dirty="0"/>
              <a:t> to insert a column break. Value Checking and the text below move to the second column</a:t>
            </a:r>
            <a:r>
              <a:rPr lang="en-US" sz="2400" dirty="0" smtClean="0"/>
              <a:t>.</a:t>
            </a:r>
            <a:endParaRPr lang="en-US" sz="2400" dirty="0"/>
          </a:p>
        </p:txBody>
      </p:sp>
    </p:spTree>
    <p:extLst>
      <p:ext uri="{BB962C8B-B14F-4D97-AF65-F5344CB8AC3E}">
        <p14:creationId xmlns:p14="http://schemas.microsoft.com/office/powerpoint/2010/main" val="28358114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Format Columns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0"/>
            </a:pPr>
            <a:r>
              <a:rPr lang="en-US" sz="2400" b="1" dirty="0" smtClean="0"/>
              <a:t> </a:t>
            </a:r>
            <a:r>
              <a:rPr lang="en-US" sz="2400" dirty="0" smtClean="0"/>
              <a:t>Place </a:t>
            </a:r>
            <a:r>
              <a:rPr lang="en-US" sz="2400" dirty="0"/>
              <a:t>the insertion point in front of the </a:t>
            </a:r>
            <a:r>
              <a:rPr lang="en-US" sz="2400" i="1" dirty="0"/>
              <a:t>P</a:t>
            </a:r>
            <a:r>
              <a:rPr lang="en-US" sz="2400" dirty="0"/>
              <a:t> in </a:t>
            </a:r>
            <a:r>
              <a:rPr lang="en-US" sz="2400" i="1" dirty="0"/>
              <a:t>Preferred Checking</a:t>
            </a:r>
            <a:r>
              <a:rPr lang="en-US" sz="2400" dirty="0"/>
              <a:t> and click the </a:t>
            </a:r>
            <a:r>
              <a:rPr lang="en-US" sz="2400" b="1" dirty="0"/>
              <a:t>drop-down arro</a:t>
            </a:r>
            <a:r>
              <a:rPr lang="en-US" sz="2400" dirty="0"/>
              <a:t>w to display the Breaks menu, then select </a:t>
            </a:r>
            <a:r>
              <a:rPr lang="en-US" sz="2400" b="1" dirty="0"/>
              <a:t>Column</a:t>
            </a:r>
            <a:r>
              <a:rPr lang="en-US" sz="2400" dirty="0"/>
              <a:t> break. Preferred Checking and the text below move to the third column.</a:t>
            </a:r>
          </a:p>
          <a:p>
            <a:pPr marL="457200" indent="-457200">
              <a:buFont typeface="+mj-lt"/>
              <a:buAutoNum type="arabicPeriod" startAt="10"/>
            </a:pPr>
            <a:r>
              <a:rPr lang="en-US" sz="2400" b="1" dirty="0" smtClean="0"/>
              <a:t> </a:t>
            </a:r>
            <a:r>
              <a:rPr lang="en-US" sz="2400" dirty="0" smtClean="0"/>
              <a:t>Place </a:t>
            </a:r>
            <a:r>
              <a:rPr lang="en-US" sz="2400" dirty="0"/>
              <a:t>the insertion point in front of the S in Senior Preferred Checking and click the </a:t>
            </a:r>
            <a:r>
              <a:rPr lang="en-US" sz="2400" b="1" dirty="0"/>
              <a:t>drop-down arrow</a:t>
            </a:r>
            <a:r>
              <a:rPr lang="en-US" sz="2400" dirty="0"/>
              <a:t> to display the Breaks menu, then select </a:t>
            </a:r>
            <a:r>
              <a:rPr lang="en-US" sz="2400" b="1" dirty="0"/>
              <a:t>Column</a:t>
            </a:r>
            <a:r>
              <a:rPr lang="en-US" sz="2400" dirty="0"/>
              <a:t>. The text is moved to the top of the next page.</a:t>
            </a:r>
          </a:p>
          <a:p>
            <a:pPr marL="457200" indent="-457200">
              <a:buFont typeface="+mj-lt"/>
              <a:buAutoNum type="arabicPeriod" startAt="10"/>
            </a:pPr>
            <a:r>
              <a:rPr lang="en-US" sz="2400" b="1" dirty="0" smtClean="0"/>
              <a:t> </a:t>
            </a:r>
            <a:r>
              <a:rPr lang="en-US" sz="2400" dirty="0" smtClean="0"/>
              <a:t>Select </a:t>
            </a:r>
            <a:r>
              <a:rPr lang="en-US" sz="2400" dirty="0"/>
              <a:t>the two headings beginning with First Bank . . . Personal Checking Choices.</a:t>
            </a:r>
          </a:p>
          <a:p>
            <a:pPr marL="457200" indent="-457200">
              <a:buFont typeface="+mj-lt"/>
              <a:buAutoNum type="arabicPeriod" startAt="10"/>
            </a:pPr>
            <a:r>
              <a:rPr lang="en-US" sz="2400" b="1" dirty="0" smtClean="0"/>
              <a:t> </a:t>
            </a:r>
            <a:r>
              <a:rPr lang="en-US" sz="2400" dirty="0" smtClean="0"/>
              <a:t>Click </a:t>
            </a:r>
            <a:r>
              <a:rPr lang="en-US" sz="2400" dirty="0"/>
              <a:t>the </a:t>
            </a:r>
            <a:r>
              <a:rPr lang="en-US" sz="2400" b="1" dirty="0"/>
              <a:t>drop-down arrow</a:t>
            </a:r>
            <a:r>
              <a:rPr lang="en-US" sz="2400" dirty="0"/>
              <a:t> in Columns and select </a:t>
            </a:r>
            <a:r>
              <a:rPr lang="en-US" sz="2400" b="1" dirty="0"/>
              <a:t>One</a:t>
            </a:r>
            <a:r>
              <a:rPr lang="en-US" sz="2400" dirty="0"/>
              <a:t>. The first two headings are now single columns. </a:t>
            </a:r>
          </a:p>
        </p:txBody>
      </p:sp>
    </p:spTree>
    <p:extLst>
      <p:ext uri="{BB962C8B-B14F-4D97-AF65-F5344CB8AC3E}">
        <p14:creationId xmlns:p14="http://schemas.microsoft.com/office/powerpoint/2010/main" val="875015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Setting Margins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i="1" dirty="0"/>
              <a:t>Margins</a:t>
            </a:r>
            <a:r>
              <a:rPr lang="en-US" sz="2400" dirty="0"/>
              <a:t> are the blank borders that occupy the top, bottom, and sides of a document. </a:t>
            </a:r>
            <a:endParaRPr lang="en-US" sz="2400" dirty="0" smtClean="0"/>
          </a:p>
          <a:p>
            <a:r>
              <a:rPr lang="en-US" sz="2400" dirty="0" smtClean="0"/>
              <a:t>You </a:t>
            </a:r>
            <a:r>
              <a:rPr lang="en-US" sz="2400" dirty="0"/>
              <a:t>can change margins from Word’s default size of one inch using commands in the Page Setup group in the Page Layout tab. </a:t>
            </a:r>
            <a:endParaRPr lang="en-US" sz="2400" dirty="0" smtClean="0"/>
          </a:p>
          <a:p>
            <a:r>
              <a:rPr lang="en-US" sz="2400" dirty="0" smtClean="0"/>
              <a:t>You </a:t>
            </a:r>
            <a:r>
              <a:rPr lang="en-US" sz="2400" dirty="0"/>
              <a:t>can choose from a gallery or set Customize Margins in the Page Setup dialog box. </a:t>
            </a:r>
            <a:endParaRPr lang="en-US" sz="2400" dirty="0" smtClean="0"/>
          </a:p>
          <a:p>
            <a:r>
              <a:rPr lang="en-US" sz="2400" dirty="0" smtClean="0"/>
              <a:t>In </a:t>
            </a:r>
            <a:r>
              <a:rPr lang="en-US" sz="2400" dirty="0"/>
              <a:t>this exercise, you customize a document’s margins.</a:t>
            </a:r>
          </a:p>
        </p:txBody>
      </p:sp>
    </p:spTree>
    <p:extLst>
      <p:ext uri="{BB962C8B-B14F-4D97-AF65-F5344CB8AC3E}">
        <p14:creationId xmlns:p14="http://schemas.microsoft.com/office/powerpoint/2010/main" val="211999437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Format Columns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4"/>
            </a:pPr>
            <a:r>
              <a:rPr lang="en-US" sz="2400" b="1" dirty="0" smtClean="0"/>
              <a:t> </a:t>
            </a:r>
            <a:r>
              <a:rPr lang="en-US" sz="2400" dirty="0" smtClean="0"/>
              <a:t>Press </a:t>
            </a:r>
            <a:r>
              <a:rPr lang="en-US" sz="2400" dirty="0"/>
              <a:t>the </a:t>
            </a:r>
            <a:r>
              <a:rPr lang="en-US" sz="2400" b="1" dirty="0"/>
              <a:t>Enter</a:t>
            </a:r>
            <a:r>
              <a:rPr lang="en-US" sz="2400" dirty="0"/>
              <a:t> key after the </a:t>
            </a:r>
            <a:r>
              <a:rPr lang="en-US" sz="2400" i="1" dirty="0"/>
              <a:t>s</a:t>
            </a:r>
            <a:r>
              <a:rPr lang="en-US" sz="2400" dirty="0"/>
              <a:t> in </a:t>
            </a:r>
            <a:r>
              <a:rPr lang="en-US" sz="2400" i="1" dirty="0"/>
              <a:t>Choices.</a:t>
            </a:r>
            <a:r>
              <a:rPr lang="en-US" sz="2400" dirty="0"/>
              <a:t> Notice the Continuous Section Break separating the heading and the columns. </a:t>
            </a:r>
          </a:p>
          <a:p>
            <a:pPr marL="457200" indent="-457200">
              <a:buFont typeface="+mj-lt"/>
              <a:buAutoNum type="arabicPeriod" startAt="14"/>
            </a:pPr>
            <a:r>
              <a:rPr lang="en-US" sz="2400" b="1" dirty="0" smtClean="0"/>
              <a:t> </a:t>
            </a:r>
            <a:r>
              <a:rPr lang="en-US" sz="2400" dirty="0" smtClean="0"/>
              <a:t>Select </a:t>
            </a:r>
            <a:r>
              <a:rPr lang="en-US" sz="2400" dirty="0"/>
              <a:t>the </a:t>
            </a:r>
            <a:r>
              <a:rPr lang="en-US" sz="2400" b="1" dirty="0"/>
              <a:t>two headings</a:t>
            </a:r>
            <a:r>
              <a:rPr lang="en-US" sz="2400" dirty="0"/>
              <a:t> and on the Home tab, in the Paragraph group, click the </a:t>
            </a:r>
            <a:r>
              <a:rPr lang="en-US" sz="2400" b="1" dirty="0"/>
              <a:t>Center</a:t>
            </a:r>
            <a:r>
              <a:rPr lang="en-US" sz="2400" dirty="0"/>
              <a:t> button. Applying the Center feature does not affect the text in the columns as shown </a:t>
            </a:r>
            <a:r>
              <a:rPr lang="en-US" sz="2400" dirty="0" smtClean="0"/>
              <a:t>on the next slide.</a:t>
            </a:r>
            <a:endParaRPr lang="en-US" sz="2400" dirty="0"/>
          </a:p>
          <a:p>
            <a:pPr marL="457200" indent="-457200">
              <a:buFont typeface="+mj-lt"/>
              <a:buAutoNum type="arabicPeriod" startAt="14"/>
            </a:pPr>
            <a:r>
              <a:rPr lang="en-US" sz="2400" b="1" dirty="0" smtClean="0"/>
              <a:t> SAVE</a:t>
            </a:r>
            <a:r>
              <a:rPr lang="en-US" sz="2400" dirty="0" smtClean="0"/>
              <a:t> </a:t>
            </a:r>
            <a:r>
              <a:rPr lang="en-US" sz="2400" dirty="0"/>
              <a:t>the document as </a:t>
            </a:r>
            <a:r>
              <a:rPr lang="en-US" sz="2400" b="1" i="1" dirty="0"/>
              <a:t>checking_draft1</a:t>
            </a:r>
            <a:r>
              <a:rPr lang="en-US" sz="2400" dirty="0"/>
              <a:t> in the lesson folder on your USB flash drive.</a:t>
            </a:r>
          </a:p>
          <a:p>
            <a:r>
              <a:rPr lang="en-US" sz="2400" b="1" dirty="0" smtClean="0"/>
              <a:t>LEAVE</a:t>
            </a:r>
            <a:r>
              <a:rPr lang="en-US" sz="2400" dirty="0" smtClean="0"/>
              <a:t> </a:t>
            </a:r>
            <a:r>
              <a:rPr lang="en-US" sz="2400" dirty="0"/>
              <a:t>the document open to use in the next exercise.</a:t>
            </a:r>
          </a:p>
          <a:p>
            <a:endParaRPr lang="en-US" sz="2400" dirty="0"/>
          </a:p>
          <a:p>
            <a:endParaRPr lang="en-US" sz="2400" dirty="0"/>
          </a:p>
          <a:p>
            <a:endParaRPr lang="en-US" sz="2400" dirty="0"/>
          </a:p>
          <a:p>
            <a:endParaRPr lang="en-US" sz="2400" dirty="0"/>
          </a:p>
        </p:txBody>
      </p:sp>
    </p:spTree>
    <p:extLst>
      <p:ext uri="{BB962C8B-B14F-4D97-AF65-F5344CB8AC3E}">
        <p14:creationId xmlns:p14="http://schemas.microsoft.com/office/powerpoint/2010/main" val="244040882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Format Columns</a:t>
            </a:r>
            <a:endParaRPr lang="en-US" dirty="0" smtClean="0">
              <a:ea typeface="+mj-ea"/>
              <a:cs typeface="+mj-cs"/>
            </a:endParaRPr>
          </a:p>
        </p:txBody>
      </p:sp>
      <p:pic>
        <p:nvPicPr>
          <p:cNvPr id="2" name="Picture 1" descr="05.1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5275" y="1556792"/>
            <a:ext cx="6187092" cy="4760102"/>
          </a:xfrm>
          <a:prstGeom prst="rect">
            <a:avLst/>
          </a:prstGeom>
        </p:spPr>
      </p:pic>
    </p:spTree>
    <p:extLst>
      <p:ext uri="{BB962C8B-B14F-4D97-AF65-F5344CB8AC3E}">
        <p14:creationId xmlns:p14="http://schemas.microsoft.com/office/powerpoint/2010/main" val="44060663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Changing Column Widths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a:t>Column widths can be even or you can specify varying column widths. </a:t>
            </a:r>
            <a:endParaRPr lang="en-US" sz="2400" dirty="0" smtClean="0"/>
          </a:p>
          <a:p>
            <a:r>
              <a:rPr lang="en-US" sz="2400" dirty="0" smtClean="0"/>
              <a:t>Word </a:t>
            </a:r>
            <a:r>
              <a:rPr lang="en-US" sz="2400" dirty="0"/>
              <a:t>provides an option to keep the columns with the same width by selecting the Equal Column Width option. </a:t>
            </a:r>
            <a:endParaRPr lang="en-US" sz="2400" dirty="0" smtClean="0"/>
          </a:p>
          <a:p>
            <a:r>
              <a:rPr lang="en-US" sz="2400" dirty="0" smtClean="0"/>
              <a:t>Column </a:t>
            </a:r>
            <a:r>
              <a:rPr lang="en-US" sz="2400" dirty="0"/>
              <a:t>width and spacing settings are displayed for the first column only and can be set to a specific width. </a:t>
            </a:r>
            <a:endParaRPr lang="en-US" sz="2400" dirty="0" smtClean="0"/>
          </a:p>
          <a:p>
            <a:r>
              <a:rPr lang="en-US" sz="2400" dirty="0" smtClean="0"/>
              <a:t>In </a:t>
            </a:r>
            <a:r>
              <a:rPr lang="en-US" sz="2400" dirty="0"/>
              <a:t>this exercise, you learn to change column widths in Word documents.</a:t>
            </a:r>
          </a:p>
        </p:txBody>
      </p:sp>
    </p:spTree>
    <p:extLst>
      <p:ext uri="{BB962C8B-B14F-4D97-AF65-F5344CB8AC3E}">
        <p14:creationId xmlns:p14="http://schemas.microsoft.com/office/powerpoint/2010/main" val="245182787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Change Columns Widths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Place </a:t>
            </a:r>
            <a:r>
              <a:rPr lang="en-US" sz="2400" dirty="0"/>
              <a:t>your insertion point anywhere in the first column.</a:t>
            </a:r>
          </a:p>
          <a:p>
            <a:pPr marL="457200" indent="-457200">
              <a:buFont typeface="+mj-lt"/>
              <a:buAutoNum type="arabicPeriod"/>
            </a:pPr>
            <a:r>
              <a:rPr lang="en-US" sz="2400" dirty="0" smtClean="0"/>
              <a:t>On </a:t>
            </a:r>
            <a:r>
              <a:rPr lang="en-US" sz="2400" dirty="0"/>
              <a:t>the Page Layout tab, in the Page Setup group, click the </a:t>
            </a:r>
            <a:r>
              <a:rPr lang="en-US" sz="2400" b="1" dirty="0"/>
              <a:t>drop-down arro</a:t>
            </a:r>
            <a:r>
              <a:rPr lang="en-US" sz="2400" dirty="0"/>
              <a:t>w to display the Columns menu.</a:t>
            </a:r>
          </a:p>
          <a:p>
            <a:pPr marL="457200" indent="-457200">
              <a:buFont typeface="+mj-lt"/>
              <a:buAutoNum type="arabicPeriod"/>
            </a:pPr>
            <a:r>
              <a:rPr lang="en-US" sz="2400" dirty="0" smtClean="0"/>
              <a:t>Select </a:t>
            </a:r>
            <a:r>
              <a:rPr lang="en-US" sz="2400" b="1" dirty="0"/>
              <a:t>More Columns</a:t>
            </a:r>
            <a:r>
              <a:rPr lang="en-US" sz="2400" dirty="0"/>
              <a:t>. The Columns dialog box appears.</a:t>
            </a:r>
          </a:p>
          <a:p>
            <a:pPr marL="457200" indent="-457200">
              <a:buFont typeface="+mj-lt"/>
              <a:buAutoNum type="arabicPeriod"/>
            </a:pPr>
            <a:r>
              <a:rPr lang="en-US" sz="2400" dirty="0" smtClean="0"/>
              <a:t>Key </a:t>
            </a:r>
            <a:r>
              <a:rPr lang="en-US" sz="2400" b="1" dirty="0"/>
              <a:t>2</a:t>
            </a:r>
            <a:r>
              <a:rPr lang="en-US" sz="2400" dirty="0"/>
              <a:t> in the </a:t>
            </a:r>
            <a:r>
              <a:rPr lang="en-US" sz="2400" b="1" dirty="0"/>
              <a:t>Number of Column</a:t>
            </a:r>
            <a:r>
              <a:rPr lang="en-US" sz="2400" dirty="0"/>
              <a:t>s box or click the </a:t>
            </a:r>
            <a:r>
              <a:rPr lang="en-US" sz="2400" b="1" dirty="0"/>
              <a:t>down arrow</a:t>
            </a:r>
            <a:r>
              <a:rPr lang="en-US" sz="2400" dirty="0"/>
              <a:t>.</a:t>
            </a:r>
          </a:p>
          <a:p>
            <a:pPr marL="457200" indent="-457200">
              <a:buFont typeface="+mj-lt"/>
              <a:buAutoNum type="arabicPeriod"/>
            </a:pPr>
            <a:r>
              <a:rPr lang="en-US" sz="2400" dirty="0" smtClean="0"/>
              <a:t>Select </a:t>
            </a:r>
            <a:r>
              <a:rPr lang="en-US" sz="2400" dirty="0"/>
              <a:t>the text in the </a:t>
            </a:r>
            <a:r>
              <a:rPr lang="en-US" sz="2400" b="1" dirty="0"/>
              <a:t>Width</a:t>
            </a:r>
            <a:r>
              <a:rPr lang="en-US" sz="2400" dirty="0"/>
              <a:t> box and key </a:t>
            </a:r>
            <a:r>
              <a:rPr lang="en-US" sz="2400" b="1" dirty="0"/>
              <a:t>3.25</a:t>
            </a:r>
            <a:r>
              <a:rPr lang="en-US" sz="2400" dirty="0"/>
              <a:t>. Press the </a:t>
            </a:r>
            <a:r>
              <a:rPr lang="en-US" sz="2400" b="1" dirty="0"/>
              <a:t>Tab</a:t>
            </a:r>
            <a:r>
              <a:rPr lang="en-US" sz="2400" dirty="0"/>
              <a:t> key to move to the Spacing box. Notice that the spacing adjusted automatically to </a:t>
            </a:r>
            <a:r>
              <a:rPr lang="en-US" sz="2400" b="1" i="1" dirty="0"/>
              <a:t>2.5</a:t>
            </a:r>
            <a:r>
              <a:rPr lang="en-US" sz="2400" dirty="0"/>
              <a:t>. Click </a:t>
            </a:r>
            <a:r>
              <a:rPr lang="en-US" sz="2400" b="1" i="1" dirty="0"/>
              <a:t>OK</a:t>
            </a:r>
            <a:r>
              <a:rPr lang="en-US" sz="2400" dirty="0"/>
              <a:t>. The Apply to section will only affect the columns.</a:t>
            </a:r>
          </a:p>
          <a:p>
            <a:endParaRPr lang="en-US" sz="2400" dirty="0"/>
          </a:p>
        </p:txBody>
      </p:sp>
    </p:spTree>
    <p:extLst>
      <p:ext uri="{BB962C8B-B14F-4D97-AF65-F5344CB8AC3E}">
        <p14:creationId xmlns:p14="http://schemas.microsoft.com/office/powerpoint/2010/main" val="404879134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Change Columns Widths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6"/>
            </a:pPr>
            <a:r>
              <a:rPr lang="en-US" sz="2400" dirty="0" smtClean="0"/>
              <a:t>On </a:t>
            </a:r>
            <a:r>
              <a:rPr lang="en-US" sz="2400" dirty="0"/>
              <a:t>the Page Layout tab, in the Page Setup group, click the </a:t>
            </a:r>
            <a:r>
              <a:rPr lang="en-US" sz="2400" b="1" dirty="0"/>
              <a:t>drop-down arrow</a:t>
            </a:r>
            <a:r>
              <a:rPr lang="en-US" sz="2400" dirty="0"/>
              <a:t> to display the Columns menu and select </a:t>
            </a:r>
            <a:r>
              <a:rPr lang="en-US" sz="2400" b="1" dirty="0"/>
              <a:t>More Columns</a:t>
            </a:r>
            <a:r>
              <a:rPr lang="en-US" sz="2400" dirty="0"/>
              <a:t>.</a:t>
            </a:r>
          </a:p>
          <a:p>
            <a:pPr marL="457200" indent="-457200">
              <a:buFont typeface="+mj-lt"/>
              <a:buAutoNum type="arabicPeriod" startAt="6"/>
            </a:pPr>
            <a:r>
              <a:rPr lang="en-US" sz="2400" dirty="0" smtClean="0"/>
              <a:t>Click </a:t>
            </a:r>
            <a:r>
              <a:rPr lang="en-US" sz="2400" dirty="0"/>
              <a:t>the </a:t>
            </a:r>
            <a:r>
              <a:rPr lang="en-US" sz="2400" b="1" dirty="0"/>
              <a:t>Three</a:t>
            </a:r>
            <a:r>
              <a:rPr lang="en-US" sz="2400" dirty="0"/>
              <a:t> columns button. Select the text in the </a:t>
            </a:r>
            <a:r>
              <a:rPr lang="en-US" sz="2400" b="1" dirty="0"/>
              <a:t>Width</a:t>
            </a:r>
            <a:r>
              <a:rPr lang="en-US" sz="2400" dirty="0"/>
              <a:t> box and key </a:t>
            </a:r>
            <a:r>
              <a:rPr lang="en-US" sz="2400" b="1" dirty="0"/>
              <a:t>2.3</a:t>
            </a:r>
            <a:r>
              <a:rPr lang="en-US" sz="2400" dirty="0"/>
              <a:t>. Press the </a:t>
            </a:r>
            <a:r>
              <a:rPr lang="en-US" sz="2400" b="1" dirty="0"/>
              <a:t>Tab </a:t>
            </a:r>
            <a:r>
              <a:rPr lang="en-US" sz="2400" dirty="0"/>
              <a:t>key to move to the Spacing box. Notice that the spacing adjusted automatically to 1.05. Click </a:t>
            </a:r>
            <a:r>
              <a:rPr lang="en-US" sz="2400" b="1" dirty="0"/>
              <a:t>OK</a:t>
            </a:r>
            <a:r>
              <a:rPr lang="en-US" sz="2400" dirty="0"/>
              <a:t>.</a:t>
            </a:r>
          </a:p>
          <a:p>
            <a:pPr marL="457200" indent="-457200">
              <a:buFont typeface="+mj-lt"/>
              <a:buAutoNum type="arabicPeriod" startAt="6"/>
            </a:pPr>
            <a:r>
              <a:rPr lang="en-US" sz="2400" b="1" dirty="0" smtClean="0"/>
              <a:t>SAVE</a:t>
            </a:r>
            <a:r>
              <a:rPr lang="en-US" sz="2400" dirty="0" smtClean="0"/>
              <a:t> </a:t>
            </a:r>
            <a:r>
              <a:rPr lang="en-US" sz="2400" dirty="0"/>
              <a:t>the document as </a:t>
            </a:r>
            <a:r>
              <a:rPr lang="en-US" sz="2400" b="1" i="1" dirty="0"/>
              <a:t>checking_draft2</a:t>
            </a:r>
            <a:r>
              <a:rPr lang="en-US" sz="2400" dirty="0"/>
              <a:t> in the lesson folder on your USB flash drive.</a:t>
            </a:r>
          </a:p>
          <a:p>
            <a:r>
              <a:rPr lang="en-US" sz="2400" b="1" dirty="0" smtClean="0"/>
              <a:t>LEAVE</a:t>
            </a:r>
            <a:r>
              <a:rPr lang="en-US" sz="2400" dirty="0" smtClean="0"/>
              <a:t> </a:t>
            </a:r>
            <a:r>
              <a:rPr lang="en-US" sz="2400" dirty="0"/>
              <a:t>the document open to use in the next exercise.</a:t>
            </a:r>
          </a:p>
          <a:p>
            <a:endParaRPr lang="en-US" sz="2400" dirty="0"/>
          </a:p>
        </p:txBody>
      </p:sp>
    </p:spTree>
    <p:extLst>
      <p:ext uri="{BB962C8B-B14F-4D97-AF65-F5344CB8AC3E}">
        <p14:creationId xmlns:p14="http://schemas.microsoft.com/office/powerpoint/2010/main" val="87271071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Inserting a Blank Page into a Document</a:t>
            </a:r>
          </a:p>
        </p:txBody>
      </p:sp>
      <p:sp>
        <p:nvSpPr>
          <p:cNvPr id="21506" name="Rectangle 3"/>
          <p:cNvSpPr>
            <a:spLocks noGrp="1" noChangeArrowheads="1"/>
          </p:cNvSpPr>
          <p:nvPr>
            <p:ph type="body" idx="1"/>
          </p:nvPr>
        </p:nvSpPr>
        <p:spPr>
          <a:xfrm>
            <a:off x="457200" y="1600200"/>
            <a:ext cx="8229600" cy="4876800"/>
          </a:xfrm>
        </p:spPr>
        <p:txBody>
          <a:bodyPr/>
          <a:lstStyle/>
          <a:p>
            <a:r>
              <a:rPr lang="en-US" sz="2200" dirty="0"/>
              <a:t>When creating or editing a document, you may need to insert a blank page to add more text, graphics, or a </a:t>
            </a:r>
            <a:r>
              <a:rPr lang="en-US" sz="2200" dirty="0" smtClean="0"/>
              <a:t>table.</a:t>
            </a:r>
          </a:p>
          <a:p>
            <a:r>
              <a:rPr lang="en-US" sz="2200" dirty="0" smtClean="0"/>
              <a:t>Rather </a:t>
            </a:r>
            <a:r>
              <a:rPr lang="en-US" sz="2200" dirty="0"/>
              <a:t>than pressing the Enter key enough times to insert a blank page, Word provides a Blank Page command.</a:t>
            </a:r>
          </a:p>
          <a:p>
            <a:r>
              <a:rPr lang="en-US" sz="2200" dirty="0" smtClean="0"/>
              <a:t>You </a:t>
            </a:r>
            <a:r>
              <a:rPr lang="en-US" sz="2200" dirty="0"/>
              <a:t>can insert a blank page at any point within a document—the beginning, middle, or end. </a:t>
            </a:r>
            <a:endParaRPr lang="en-US" sz="2200" dirty="0" smtClean="0"/>
          </a:p>
          <a:p>
            <a:r>
              <a:rPr lang="en-US" sz="2200" dirty="0" smtClean="0"/>
              <a:t>To </a:t>
            </a:r>
            <a:r>
              <a:rPr lang="en-US" sz="2200" dirty="0"/>
              <a:t>insert a blank page, position the insertion point and click the Blank Page command in the Pages group on the Insert tab. </a:t>
            </a:r>
            <a:endParaRPr lang="en-US" sz="2200" dirty="0" smtClean="0"/>
          </a:p>
          <a:p>
            <a:r>
              <a:rPr lang="en-US" sz="2200" dirty="0" smtClean="0"/>
              <a:t>To </a:t>
            </a:r>
            <a:r>
              <a:rPr lang="en-US" sz="2200" dirty="0"/>
              <a:t>delete a blank page, use the Show/Hide (¶) button to display hidden characters, then select and delete the page break. </a:t>
            </a:r>
            <a:endParaRPr lang="en-US" sz="2200" dirty="0" smtClean="0"/>
          </a:p>
          <a:p>
            <a:r>
              <a:rPr lang="en-US" sz="2200" dirty="0" smtClean="0"/>
              <a:t>In </a:t>
            </a:r>
            <a:r>
              <a:rPr lang="en-US" sz="2200" dirty="0"/>
              <a:t>this exercise, you will practice inserting a blank page in the middle of the document.</a:t>
            </a:r>
          </a:p>
          <a:p>
            <a:endParaRPr lang="en-US" sz="2400" dirty="0"/>
          </a:p>
        </p:txBody>
      </p:sp>
    </p:spTree>
    <p:extLst>
      <p:ext uri="{BB962C8B-B14F-4D97-AF65-F5344CB8AC3E}">
        <p14:creationId xmlns:p14="http://schemas.microsoft.com/office/powerpoint/2010/main" val="48861884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Insert a Blank Page</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Position </a:t>
            </a:r>
            <a:r>
              <a:rPr lang="en-US" sz="2400" dirty="0"/>
              <a:t>the insertion point before the F in Free Checking.</a:t>
            </a:r>
          </a:p>
          <a:p>
            <a:pPr marL="457200" indent="-457200">
              <a:buFont typeface="+mj-lt"/>
              <a:buAutoNum type="arabicPeriod"/>
            </a:pPr>
            <a:r>
              <a:rPr lang="en-US" sz="2400" dirty="0" smtClean="0"/>
              <a:t>On </a:t>
            </a:r>
            <a:r>
              <a:rPr lang="en-US" sz="2400" dirty="0"/>
              <a:t>the Insert tab, in the Pages group, click </a:t>
            </a:r>
            <a:r>
              <a:rPr lang="en-US" sz="2400" b="1" dirty="0"/>
              <a:t>Blank Page</a:t>
            </a:r>
            <a:r>
              <a:rPr lang="en-US" sz="2400" dirty="0"/>
              <a:t> (see </a:t>
            </a:r>
            <a:r>
              <a:rPr lang="en-US" sz="2400" dirty="0" smtClean="0"/>
              <a:t>Figure 5-20)</a:t>
            </a:r>
            <a:r>
              <a:rPr lang="en-US" sz="2400" dirty="0"/>
              <a:t>. Page 2 is a blank page.</a:t>
            </a:r>
          </a:p>
          <a:p>
            <a:pPr marL="457200" indent="-457200">
              <a:buFont typeface="+mj-lt"/>
              <a:buAutoNum type="arabicPeriod"/>
            </a:pPr>
            <a:r>
              <a:rPr lang="en-US" sz="2400" dirty="0" smtClean="0"/>
              <a:t>Click </a:t>
            </a:r>
            <a:r>
              <a:rPr lang="en-US" sz="2400" dirty="0"/>
              <a:t>the </a:t>
            </a:r>
            <a:r>
              <a:rPr lang="en-US" sz="2400" b="1" dirty="0" smtClean="0"/>
              <a:t>Undo</a:t>
            </a:r>
            <a:r>
              <a:rPr lang="en-US" sz="2400" dirty="0" smtClean="0"/>
              <a:t>      button </a:t>
            </a:r>
            <a:r>
              <a:rPr lang="en-US" sz="2400" dirty="0"/>
              <a:t>on the Quick Access Toolbar.</a:t>
            </a:r>
          </a:p>
          <a:p>
            <a:pPr marL="457200" indent="-457200">
              <a:buFont typeface="+mj-lt"/>
              <a:buAutoNum type="arabicPeriod"/>
            </a:pPr>
            <a:r>
              <a:rPr lang="en-US" sz="2400" b="1" dirty="0" smtClean="0"/>
              <a:t>SAVE</a:t>
            </a:r>
            <a:r>
              <a:rPr lang="en-US" sz="2400" dirty="0" smtClean="0"/>
              <a:t> </a:t>
            </a:r>
            <a:r>
              <a:rPr lang="en-US" sz="2400" dirty="0"/>
              <a:t>the document with the same filename in the lesson folder on your USB flash drive, then </a:t>
            </a:r>
            <a:r>
              <a:rPr lang="en-US" sz="2400" b="1" dirty="0"/>
              <a:t>CLOSE</a:t>
            </a:r>
            <a:r>
              <a:rPr lang="en-US" sz="2400" dirty="0"/>
              <a:t> the file.</a:t>
            </a:r>
          </a:p>
          <a:p>
            <a:r>
              <a:rPr lang="en-US" sz="2400" b="1" dirty="0" smtClean="0"/>
              <a:t>CLOSE</a:t>
            </a:r>
            <a:r>
              <a:rPr lang="en-US" sz="2400" dirty="0" smtClean="0"/>
              <a:t> </a:t>
            </a:r>
            <a:r>
              <a:rPr lang="en-US" sz="2400" dirty="0"/>
              <a:t>Word.</a:t>
            </a:r>
          </a:p>
        </p:txBody>
      </p:sp>
      <p:pic>
        <p:nvPicPr>
          <p:cNvPr id="3" name="Picture 2" descr="05.2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3734" y="5025499"/>
            <a:ext cx="6722534" cy="1357072"/>
          </a:xfrm>
          <a:prstGeom prst="rect">
            <a:avLst/>
          </a:prstGeom>
        </p:spPr>
      </p:pic>
      <p:pic>
        <p:nvPicPr>
          <p:cNvPr id="5" name="Picture 4" descr="und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3471" y="3356992"/>
            <a:ext cx="322385" cy="279400"/>
          </a:xfrm>
          <a:prstGeom prst="rect">
            <a:avLst/>
          </a:prstGeom>
        </p:spPr>
      </p:pic>
    </p:spTree>
    <p:extLst>
      <p:ext uri="{BB962C8B-B14F-4D97-AF65-F5344CB8AC3E}">
        <p14:creationId xmlns:p14="http://schemas.microsoft.com/office/powerpoint/2010/main" val="105583514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Lesson Summary</a:t>
            </a:r>
          </a:p>
        </p:txBody>
      </p:sp>
      <p:pic>
        <p:nvPicPr>
          <p:cNvPr id="2" name="Picture 1" descr="05.skillsummar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734592"/>
            <a:ext cx="8087981" cy="3608949"/>
          </a:xfrm>
          <a:prstGeom prst="rect">
            <a:avLst/>
          </a:prstGeom>
        </p:spPr>
      </p:pic>
    </p:spTree>
    <p:extLst>
      <p:ext uri="{BB962C8B-B14F-4D97-AF65-F5344CB8AC3E}">
        <p14:creationId xmlns:p14="http://schemas.microsoft.com/office/powerpoint/2010/main" val="1447875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Set Margins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Before </a:t>
            </a:r>
            <a:r>
              <a:rPr lang="en-US" sz="2400" dirty="0"/>
              <a:t>you begin these steps, be sure to launch </a:t>
            </a:r>
            <a:r>
              <a:rPr lang="en-US" sz="2400" dirty="0" smtClean="0"/>
              <a:t>Word</a:t>
            </a:r>
            <a:r>
              <a:rPr lang="en-US" sz="2400" dirty="0"/>
              <a:t>.</a:t>
            </a:r>
          </a:p>
          <a:p>
            <a:pPr marL="457200" lvl="0" indent="-457200">
              <a:buFont typeface="+mj-lt"/>
              <a:buAutoNum type="arabicPeriod"/>
            </a:pPr>
            <a:r>
              <a:rPr lang="en-US" sz="2400" b="1" dirty="0"/>
              <a:t>OPEN </a:t>
            </a:r>
            <a:r>
              <a:rPr lang="en-US" sz="2400" dirty="0"/>
              <a:t>the </a:t>
            </a:r>
            <a:r>
              <a:rPr lang="en-US" sz="2400" b="1" i="1" dirty="0"/>
              <a:t>proposal</a:t>
            </a:r>
            <a:r>
              <a:rPr lang="en-US" sz="2400" dirty="0"/>
              <a:t> file for this lesson.</a:t>
            </a:r>
          </a:p>
          <a:p>
            <a:pPr marL="457200" lvl="0" indent="-457200">
              <a:buFont typeface="+mj-lt"/>
              <a:buAutoNum type="arabicPeriod"/>
            </a:pPr>
            <a:r>
              <a:rPr lang="en-US" sz="2400" dirty="0"/>
              <a:t>Delete the extra blank lines above </a:t>
            </a:r>
            <a:r>
              <a:rPr lang="en-US" sz="2400" i="1" dirty="0"/>
              <a:t>USA Health Resources</a:t>
            </a:r>
            <a:r>
              <a:rPr lang="en-US" sz="2400" dirty="0" smtClean="0"/>
              <a:t>.</a:t>
            </a:r>
            <a:endParaRPr lang="en-US" sz="2400" dirty="0"/>
          </a:p>
        </p:txBody>
      </p:sp>
    </p:spTree>
    <p:extLst>
      <p:ext uri="{BB962C8B-B14F-4D97-AF65-F5344CB8AC3E}">
        <p14:creationId xmlns:p14="http://schemas.microsoft.com/office/powerpoint/2010/main" val="218499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Set Margins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lvl="0" indent="-457200">
              <a:buFont typeface="+mj-lt"/>
              <a:buAutoNum type="arabicPeriod" startAt="3"/>
            </a:pPr>
            <a:r>
              <a:rPr lang="en-US" sz="2400" dirty="0"/>
              <a:t>On the Page L</a:t>
            </a:r>
            <a:r>
              <a:rPr lang="en-US" sz="2400" dirty="0" smtClean="0"/>
              <a:t>ayout </a:t>
            </a:r>
            <a:br>
              <a:rPr lang="en-US" sz="2400" dirty="0" smtClean="0"/>
            </a:br>
            <a:r>
              <a:rPr lang="en-US" sz="2400" dirty="0" smtClean="0"/>
              <a:t>tab</a:t>
            </a:r>
            <a:r>
              <a:rPr lang="en-US" sz="2400" dirty="0"/>
              <a:t>, in the </a:t>
            </a:r>
            <a:r>
              <a:rPr lang="en-US" sz="2400" dirty="0" smtClean="0"/>
              <a:t>Page </a:t>
            </a:r>
            <a:br>
              <a:rPr lang="en-US" sz="2400" dirty="0" smtClean="0"/>
            </a:br>
            <a:r>
              <a:rPr lang="en-US" sz="2400" dirty="0" smtClean="0"/>
              <a:t>Setup </a:t>
            </a:r>
            <a:r>
              <a:rPr lang="en-US" sz="2400" dirty="0"/>
              <a:t>group</a:t>
            </a:r>
            <a:r>
              <a:rPr lang="en-US" sz="2400" dirty="0" smtClean="0"/>
              <a:t>,</a:t>
            </a:r>
            <a:r>
              <a:rPr lang="en-US" sz="2400" dirty="0"/>
              <a:t> </a:t>
            </a:r>
            <a:r>
              <a:rPr lang="en-US" sz="2400" dirty="0" smtClean="0"/>
              <a:t>click </a:t>
            </a:r>
            <a:br>
              <a:rPr lang="en-US" sz="2400" dirty="0" smtClean="0"/>
            </a:br>
            <a:r>
              <a:rPr lang="en-US" sz="2400" dirty="0" smtClean="0"/>
              <a:t>the </a:t>
            </a:r>
            <a:r>
              <a:rPr lang="en-US" sz="2400" b="1" dirty="0"/>
              <a:t>drop-down </a:t>
            </a:r>
            <a:r>
              <a:rPr lang="en-US" sz="2400" b="1" dirty="0" smtClean="0"/>
              <a:t/>
            </a:r>
            <a:br>
              <a:rPr lang="en-US" sz="2400" b="1" dirty="0" smtClean="0"/>
            </a:br>
            <a:r>
              <a:rPr lang="en-US" sz="2400" b="1" dirty="0" smtClean="0"/>
              <a:t>arrow</a:t>
            </a:r>
            <a:r>
              <a:rPr lang="en-US" sz="2400" dirty="0" smtClean="0"/>
              <a:t> </a:t>
            </a:r>
            <a:r>
              <a:rPr lang="en-US" sz="2400" dirty="0"/>
              <a:t>to display </a:t>
            </a:r>
            <a:r>
              <a:rPr lang="en-US" sz="2400" dirty="0" smtClean="0"/>
              <a:t/>
            </a:r>
            <a:br>
              <a:rPr lang="en-US" sz="2400" dirty="0" smtClean="0"/>
            </a:br>
            <a:r>
              <a:rPr lang="en-US" sz="2400" dirty="0" smtClean="0"/>
              <a:t>the </a:t>
            </a:r>
            <a:r>
              <a:rPr lang="en-US" sz="2400" dirty="0"/>
              <a:t>Margins menu; </a:t>
            </a:r>
            <a:r>
              <a:rPr lang="en-US" sz="2400" dirty="0" smtClean="0"/>
              <a:t/>
            </a:r>
            <a:br>
              <a:rPr lang="en-US" sz="2400" dirty="0" smtClean="0"/>
            </a:br>
            <a:r>
              <a:rPr lang="en-US" sz="2400" dirty="0" smtClean="0"/>
              <a:t>then </a:t>
            </a:r>
            <a:r>
              <a:rPr lang="en-US" sz="2400" dirty="0"/>
              <a:t>choose </a:t>
            </a:r>
            <a:r>
              <a:rPr lang="en-US" sz="2400" b="1" dirty="0"/>
              <a:t>Narrow</a:t>
            </a:r>
            <a:r>
              <a:rPr lang="en-US" sz="2400" dirty="0"/>
              <a:t>, </a:t>
            </a:r>
            <a:r>
              <a:rPr lang="en-US" sz="2400" dirty="0" smtClean="0"/>
              <a:t/>
            </a:r>
            <a:br>
              <a:rPr lang="en-US" sz="2400" dirty="0" smtClean="0"/>
            </a:br>
            <a:r>
              <a:rPr lang="en-US" sz="2400" dirty="0" smtClean="0"/>
              <a:t>as shown at right. </a:t>
            </a:r>
            <a:br>
              <a:rPr lang="en-US" sz="2400" dirty="0" smtClean="0"/>
            </a:br>
            <a:r>
              <a:rPr lang="en-US" sz="2400" dirty="0" smtClean="0"/>
              <a:t>The </a:t>
            </a:r>
            <a:r>
              <a:rPr lang="en-US" sz="2400" dirty="0"/>
              <a:t>margins are set </a:t>
            </a:r>
            <a:r>
              <a:rPr lang="en-US" sz="2400" dirty="0" smtClean="0"/>
              <a:t/>
            </a:r>
            <a:br>
              <a:rPr lang="en-US" sz="2400" dirty="0" smtClean="0"/>
            </a:br>
            <a:r>
              <a:rPr lang="en-US" sz="2400" dirty="0" smtClean="0"/>
              <a:t>to </a:t>
            </a:r>
            <a:r>
              <a:rPr lang="en-US" sz="2400" dirty="0"/>
              <a:t>0.5” from top, </a:t>
            </a:r>
            <a:r>
              <a:rPr lang="en-US" sz="2400" dirty="0" smtClean="0"/>
              <a:t/>
            </a:r>
            <a:br>
              <a:rPr lang="en-US" sz="2400" dirty="0" smtClean="0"/>
            </a:br>
            <a:r>
              <a:rPr lang="en-US" sz="2400" dirty="0" smtClean="0"/>
              <a:t>bottom</a:t>
            </a:r>
            <a:r>
              <a:rPr lang="en-US" sz="2400" dirty="0"/>
              <a:t>, left, and </a:t>
            </a:r>
            <a:r>
              <a:rPr lang="en-US" sz="2400" dirty="0" smtClean="0"/>
              <a:t/>
            </a:r>
            <a:br>
              <a:rPr lang="en-US" sz="2400" dirty="0" smtClean="0"/>
            </a:br>
            <a:r>
              <a:rPr lang="en-US" sz="2400" dirty="0" smtClean="0"/>
              <a:t>right</a:t>
            </a:r>
            <a:r>
              <a:rPr lang="en-US" sz="2400" dirty="0"/>
              <a:t>.</a:t>
            </a:r>
          </a:p>
          <a:p>
            <a:endParaRPr lang="en-US" sz="2400" dirty="0"/>
          </a:p>
          <a:p>
            <a:endParaRPr lang="en-US" sz="2400" dirty="0"/>
          </a:p>
        </p:txBody>
      </p:sp>
      <p:pic>
        <p:nvPicPr>
          <p:cNvPr id="4" name="Picture 3" descr="05.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8880" y="1556792"/>
            <a:ext cx="4841488" cy="4543196"/>
          </a:xfrm>
          <a:prstGeom prst="rect">
            <a:avLst/>
          </a:prstGeom>
        </p:spPr>
      </p:pic>
    </p:spTree>
    <p:extLst>
      <p:ext uri="{BB962C8B-B14F-4D97-AF65-F5344CB8AC3E}">
        <p14:creationId xmlns:p14="http://schemas.microsoft.com/office/powerpoint/2010/main" val="1104774822"/>
      </p:ext>
    </p:extLst>
  </p:cSld>
  <p:clrMapOvr>
    <a:masterClrMapping/>
  </p:clrMapOvr>
</p:sld>
</file>

<file path=ppt/theme/theme1.xml><?xml version="1.0" encoding="utf-8"?>
<a:theme xmlns:a="http://schemas.openxmlformats.org/drawingml/2006/main" name="template">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1796</TotalTime>
  <Words>5315</Words>
  <Application>Microsoft Office PowerPoint</Application>
  <PresentationFormat>On-screen Show (4:3)</PresentationFormat>
  <Paragraphs>413</Paragraphs>
  <Slides>77</Slides>
  <Notes>77</Notes>
  <HiddenSlides>0</HiddenSlides>
  <MMClips>0</MMClips>
  <ScaleCrop>false</ScaleCrop>
  <HeadingPairs>
    <vt:vector size="4" baseType="variant">
      <vt:variant>
        <vt:lpstr>Theme</vt:lpstr>
      </vt:variant>
      <vt:variant>
        <vt:i4>1</vt:i4>
      </vt:variant>
      <vt:variant>
        <vt:lpstr>Slide Titles</vt:lpstr>
      </vt:variant>
      <vt:variant>
        <vt:i4>77</vt:i4>
      </vt:variant>
    </vt:vector>
  </HeadingPairs>
  <TitlesOfParts>
    <vt:vector size="78" baseType="lpstr">
      <vt:lpstr>template</vt:lpstr>
      <vt:lpstr>Managing Text Flow</vt:lpstr>
      <vt:lpstr>Objectives</vt:lpstr>
      <vt:lpstr>Software Orientation</vt:lpstr>
      <vt:lpstr>Software Orientation</vt:lpstr>
      <vt:lpstr>Software Orientation</vt:lpstr>
      <vt:lpstr>Setting Page Layout</vt:lpstr>
      <vt:lpstr>Setting Margins</vt:lpstr>
      <vt:lpstr>Step-by-Step: Set Margins</vt:lpstr>
      <vt:lpstr>Step-by-Step: Set Margins</vt:lpstr>
      <vt:lpstr>Step-by-Step: Set Margins</vt:lpstr>
      <vt:lpstr>Step-by-Step: Set Margins</vt:lpstr>
      <vt:lpstr>Selecting  a Page Orientation</vt:lpstr>
      <vt:lpstr>Step-by-Step: Select a Page Orientation</vt:lpstr>
      <vt:lpstr>Step-by-Step: Select a Page Orientation</vt:lpstr>
      <vt:lpstr>Choosing Paper Size</vt:lpstr>
      <vt:lpstr>Step-by-Step: Choose a Paper Size</vt:lpstr>
      <vt:lpstr>Step-by-Step: Choose a Paper Size</vt:lpstr>
      <vt:lpstr>Step-by-Step: Choose a Paper Size</vt:lpstr>
      <vt:lpstr>Working with Breaks</vt:lpstr>
      <vt:lpstr>Inserting and Removing a Manual Page Break</vt:lpstr>
      <vt:lpstr>Inserting and Removing a Manual Page Break</vt:lpstr>
      <vt:lpstr>Inserting and Removing a Manual Page Break</vt:lpstr>
      <vt:lpstr>Step-by-Step: Insert and Remove  a Manual Page Break</vt:lpstr>
      <vt:lpstr>Step-by-Step: Insert and Remove  a Manual Page Break</vt:lpstr>
      <vt:lpstr>Step-by-Step: Insert and Remove  a Manual Page Break</vt:lpstr>
      <vt:lpstr>Step-by-Step: Insert and Remove  a Manual Page Break</vt:lpstr>
      <vt:lpstr>Step-by-Step: Insert and Remove  a Manual Page Break</vt:lpstr>
      <vt:lpstr>Step-by-Step: Insert and Remove  a Manual Page Break</vt:lpstr>
      <vt:lpstr>Step-by-Step: Insert and Remove  a Manual Page Break</vt:lpstr>
      <vt:lpstr>Inserting Section Breaks</vt:lpstr>
      <vt:lpstr>Inserting Section Breaks</vt:lpstr>
      <vt:lpstr>Step-by-Step: Insert a Section Break</vt:lpstr>
      <vt:lpstr>Step-by-Step: Insert a Section Break</vt:lpstr>
      <vt:lpstr>Step-by-Step: Insert a Section Break</vt:lpstr>
      <vt:lpstr>Step-by-Step: Insert a Section Break</vt:lpstr>
      <vt:lpstr>Step-by-Step: Insert a Section Break</vt:lpstr>
      <vt:lpstr>Step-by-Step: Insert a Section Break</vt:lpstr>
      <vt:lpstr>Step-by-Step: Insert a Section Break</vt:lpstr>
      <vt:lpstr>Step-by-Step: Insert a Section Break</vt:lpstr>
      <vt:lpstr>Using Hyphenation</vt:lpstr>
      <vt:lpstr>Step-by-Step: Insert Hyphens in a Document</vt:lpstr>
      <vt:lpstr>Step-by-Step: Insert Hyphens in a Document</vt:lpstr>
      <vt:lpstr>Step-by-Step: Insert Hyphens in a Document</vt:lpstr>
      <vt:lpstr>Step-by-Step: Insert Hyphens in a Document</vt:lpstr>
      <vt:lpstr>Step-by-Step: Insert Hyphens in a Document</vt:lpstr>
      <vt:lpstr>Inserting Nonbreaking Spaces</vt:lpstr>
      <vt:lpstr>Step-by-Step: Insert a Nonbreaking Space</vt:lpstr>
      <vt:lpstr>Step-by-Step: Insert a Nonbreaking Space</vt:lpstr>
      <vt:lpstr>Controlling Pagination</vt:lpstr>
      <vt:lpstr>Controlling Widows and Orphans</vt:lpstr>
      <vt:lpstr>Controlling Widows and Orphans</vt:lpstr>
      <vt:lpstr>Step-by-Step: Turn on Widow/Orphan Control</vt:lpstr>
      <vt:lpstr>Step-by-Step: Turn on Widow/Orphan Control</vt:lpstr>
      <vt:lpstr>Step-by-Step: Turn on Widow/Orphan Control</vt:lpstr>
      <vt:lpstr>Keeping a Paragraph’s Lines  on the Same Page</vt:lpstr>
      <vt:lpstr>Step-by-Step: Keep Lines Together</vt:lpstr>
      <vt:lpstr>Keeping Two Paragraphs on the Same Page</vt:lpstr>
      <vt:lpstr>Step-by-Step: Keep Two  Paragraphs on the Same Page</vt:lpstr>
      <vt:lpstr>Forcing a Paragraph to the Top of a Page</vt:lpstr>
      <vt:lpstr>Step-by-Step: Force a Paragraph  to the Top of a Page</vt:lpstr>
      <vt:lpstr>Setting Up Columns</vt:lpstr>
      <vt:lpstr>Step-by-Step: Create  Columns</vt:lpstr>
      <vt:lpstr>Step-by-Step: Create  Columns</vt:lpstr>
      <vt:lpstr>Formatting Columns</vt:lpstr>
      <vt:lpstr>Formatting Columns</vt:lpstr>
      <vt:lpstr>Step-by-Step: Format Columns</vt:lpstr>
      <vt:lpstr>Step-by-Step: Format Columns</vt:lpstr>
      <vt:lpstr>Step-by-Step: Format Columns</vt:lpstr>
      <vt:lpstr>Step-by-Step: Format Columns</vt:lpstr>
      <vt:lpstr>Step-by-Step: Format Columns</vt:lpstr>
      <vt:lpstr>Step-by-Step: Format Columns</vt:lpstr>
      <vt:lpstr>Changing Column Widths</vt:lpstr>
      <vt:lpstr>Step-by-Step: Change Columns Widths</vt:lpstr>
      <vt:lpstr>Step-by-Step: Change Columns Widths</vt:lpstr>
      <vt:lpstr>Inserting a Blank Page into a Document</vt:lpstr>
      <vt:lpstr>Step-by-Step: Insert a Blank Page</vt:lpstr>
      <vt:lpstr>Lesson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dc:title>
  <dc:creator>Box Twelve Communications, Inc.</dc:creator>
  <cp:lastModifiedBy>Box Twelve Communications, Inc.</cp:lastModifiedBy>
  <cp:revision>235</cp:revision>
  <dcterms:created xsi:type="dcterms:W3CDTF">2011-08-08T12:10:51Z</dcterms:created>
  <dcterms:modified xsi:type="dcterms:W3CDTF">2011-09-02T18:42:27Z</dcterms:modified>
</cp:coreProperties>
</file>